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12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76" r:id="rId3"/>
    <p:sldId id="269" r:id="rId4"/>
    <p:sldId id="278" r:id="rId5"/>
    <p:sldId id="284" r:id="rId6"/>
    <p:sldId id="285" r:id="rId7"/>
    <p:sldId id="315" r:id="rId8"/>
    <p:sldId id="321" r:id="rId9"/>
    <p:sldId id="323" r:id="rId10"/>
    <p:sldId id="324" r:id="rId11"/>
    <p:sldId id="322" r:id="rId12"/>
    <p:sldId id="305" r:id="rId13"/>
    <p:sldId id="295" r:id="rId14"/>
    <p:sldId id="296" r:id="rId15"/>
    <p:sldId id="316" r:id="rId16"/>
    <p:sldId id="326" r:id="rId17"/>
    <p:sldId id="286" r:id="rId18"/>
    <p:sldId id="257" r:id="rId19"/>
    <p:sldId id="266" r:id="rId20"/>
    <p:sldId id="259" r:id="rId21"/>
    <p:sldId id="288" r:id="rId22"/>
    <p:sldId id="289" r:id="rId23"/>
    <p:sldId id="280" r:id="rId24"/>
    <p:sldId id="260" r:id="rId25"/>
    <p:sldId id="279" r:id="rId26"/>
    <p:sldId id="281" r:id="rId27"/>
    <p:sldId id="262" r:id="rId28"/>
    <p:sldId id="263" r:id="rId29"/>
    <p:sldId id="264" r:id="rId30"/>
    <p:sldId id="287" r:id="rId31"/>
    <p:sldId id="282" r:id="rId32"/>
    <p:sldId id="283" r:id="rId33"/>
    <p:sldId id="265" r:id="rId34"/>
    <p:sldId id="293" r:id="rId35"/>
    <p:sldId id="317" r:id="rId36"/>
    <p:sldId id="318" r:id="rId37"/>
    <p:sldId id="290" r:id="rId38"/>
    <p:sldId id="291" r:id="rId39"/>
    <p:sldId id="313" r:id="rId40"/>
    <p:sldId id="294" r:id="rId41"/>
    <p:sldId id="325" r:id="rId42"/>
    <p:sldId id="31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2BCFC4E-E8F2-4C7B-B816-578C9B3B9D33}">
          <p14:sldIdLst>
            <p14:sldId id="256"/>
            <p14:sldId id="276"/>
          </p14:sldIdLst>
        </p14:section>
        <p14:section name="Pair Programming" id="{A8F6928B-BFDF-4562-91A0-170C9E01003D}">
          <p14:sldIdLst>
            <p14:sldId id="269"/>
            <p14:sldId id="278"/>
            <p14:sldId id="284"/>
            <p14:sldId id="285"/>
            <p14:sldId id="315"/>
          </p14:sldIdLst>
        </p14:section>
        <p14:section name="Reviewer Guidelines" id="{06F2E89E-9A12-4F97-A876-A9E91DF5C77D}">
          <p14:sldIdLst>
            <p14:sldId id="321"/>
            <p14:sldId id="323"/>
            <p14:sldId id="324"/>
            <p14:sldId id="322"/>
            <p14:sldId id="305"/>
            <p14:sldId id="295"/>
            <p14:sldId id="296"/>
          </p14:sldIdLst>
        </p14:section>
        <p14:section name="Schedule, Agenda, Minutes Guidelines" id="{9FF500C6-C34F-4829-904A-98D75827E608}">
          <p14:sldIdLst>
            <p14:sldId id="316"/>
            <p14:sldId id="326"/>
          </p14:sldIdLst>
        </p14:section>
        <p14:section name="Source Control" id="{FCAA338C-45D8-42C6-943C-53F4450C311D}">
          <p14:sldIdLst>
            <p14:sldId id="286"/>
            <p14:sldId id="257"/>
            <p14:sldId id="266"/>
            <p14:sldId id="259"/>
            <p14:sldId id="288"/>
            <p14:sldId id="289"/>
            <p14:sldId id="280"/>
            <p14:sldId id="260"/>
            <p14:sldId id="279"/>
            <p14:sldId id="281"/>
            <p14:sldId id="262"/>
            <p14:sldId id="263"/>
            <p14:sldId id="264"/>
            <p14:sldId id="287"/>
          </p14:sldIdLst>
        </p14:section>
        <p14:section name="Code Together Workflow" id="{7DBBEBA3-6017-4011-8DD8-5EF2D90BC6EF}">
          <p14:sldIdLst>
            <p14:sldId id="282"/>
            <p14:sldId id="283"/>
          </p14:sldIdLst>
        </p14:section>
        <p14:section name="Project Repo Setup Guide" id="{E228100B-4A8E-4558-9415-E0F75A721585}">
          <p14:sldIdLst>
            <p14:sldId id="265"/>
            <p14:sldId id="293"/>
            <p14:sldId id="317"/>
            <p14:sldId id="318"/>
            <p14:sldId id="290"/>
            <p14:sldId id="291"/>
            <p14:sldId id="313"/>
            <p14:sldId id="294"/>
          </p14:sldIdLst>
        </p14:section>
        <p14:section name="TA Meeting" id="{AA4A25CE-09DB-4DE6-A843-9B3B7022E4AF}">
          <p14:sldIdLst>
            <p14:sldId id="325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der, Jason" initials="YJ" lastIdx="2" clrIdx="0">
    <p:extLst>
      <p:ext uri="{19B8F6BF-5375-455C-9EA6-DF929625EA0E}">
        <p15:presenceInfo xmlns:p15="http://schemas.microsoft.com/office/powerpoint/2012/main" userId="S-1-5-21-1965730717-1486086910-2027319071-745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2" autoAdjust="0"/>
    <p:restoredTop sz="83431" autoAdjust="0"/>
  </p:normalViewPr>
  <p:slideViewPr>
    <p:cSldViewPr snapToGrid="0">
      <p:cViewPr varScale="1">
        <p:scale>
          <a:sx n="95" d="100"/>
          <a:sy n="95" d="100"/>
        </p:scale>
        <p:origin x="90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50:23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3611 24575,'22'-1'0,"0"-2"0,1 0 0,-1-1 0,24-9 0,54-9 0,263 7 0,-100 10 0,-8-7 0,-83 6 0,308-49 0,-423 42 0,0-3 0,80-35 0,102-65 0,7-7 0,268-152 0,-57-24 0,-236 164 0,-100 63 0,202-156 0,-131 77 0,67-60 0,39-108 0,-125 125 0,257-339 0,-353 430 0,59-51 0,-91 108 0,74-101 0,-101 120 0,32-51 0,-46 71 0,0 0 0,-1 0 0,0 0 0,0 0 0,0-1 0,-1 1 0,-1-1 0,2-13 0,-2 20 0,-1 0 0,0 0 0,0 1 0,0-1 0,0 0 0,0 0 0,0 1 0,-1-1 0,1 0 0,0 0 0,0 1 0,0-1 0,-1 0 0,1 1 0,0-1 0,-1 0 0,1 1 0,-1-1 0,1 0 0,0 1 0,-1-1 0,1 1 0,-1-1 0,0 1 0,1-1 0,-1 1 0,1 0 0,-1-1 0,0 1 0,1 0 0,-1-1 0,0 1 0,1 0 0,-1 0 0,0-1 0,0 1 0,1 0 0,-1 0 0,0 0 0,0 0 0,0 0 0,-33 9 0,-104 51 0,-67 27 0,162-72 0,-1-1 0,-87 14 0,73-9 0,31-10 0,56-33 0,9 2 0,1 1 0,0 2 0,68-23 0,3-1 0,-53 15 0,-40 19 0,1 0 0,0 1 0,1 1 0,0 1 0,37-8 0,-25 8 0,-1-1 0,1-1 0,-1-2 0,29-13 0,-53 20 0,0 0 0,0 1 0,0 0 0,0 1 0,1-1 0,-1 1 0,0 0 0,1 1 0,-1 0 0,10 0 0,-13 1 0,0 0 0,-1 0 0,1 0 0,-1 0 0,1 0 0,-1 0 0,0 1 0,1-1 0,-1 1 0,0-1 0,0 1 0,0 0 0,0 0 0,-1 0 0,1 0 0,0 0 0,-1 1 0,0-1 0,1 0 0,-1 1 0,0-1 0,0 1 0,0-1 0,0 1 0,-1 0 0,1-1 0,-1 4 0,9 55 0,2 116 0,-7-88 0,-1-13-682,28 146-1,-21-183-6143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9:12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2571 440 24575,'1'-32'0,"0"19"0,-1 1 0,0-1 0,-1 1 0,0 0 0,-4-16 0,4 24 0,0 1 0,-1-1 0,1 1 0,-1-1 0,0 1 0,0 0 0,0 0 0,0 0 0,-1 0 0,1 0 0,-1 0 0,0 0 0,0 1 0,0 0 0,0-1 0,0 1 0,0 0 0,-1 0 0,1 1 0,0-1 0,-8-1 0,-17-5 0,0 2 0,-1 0 0,1 3 0,-50-2 0,-119 13 0,178-7 0,-94 10 0,1 5 0,0 5 0,2 5 0,-137 51 0,134-32 0,2 6 0,-144 89 0,190-98 0,2 3 0,2 3 0,2 2 0,2 3 0,-82 99 0,60-50 0,3 4 0,-96 180 0,147-239 0,3 1 0,1 1 0,3 1 0,2 1 0,2 0 0,2 1 0,3 0 0,1 1 0,1 81 0,13 343 0,-2-418 0,3-1 0,2 0 0,3 0 0,2-1 0,3-1 0,2 0 0,49 96 0,-32-84 0,3-2 0,3-2 0,2-1 0,4-3 0,84 85 0,-84-103 0,0-2 0,3-2 0,1-2 0,2-3 0,90 42 0,0-13 0,161 45 0,-131-57 0,1-9 0,2-7 0,1-8 0,240 4 0,-373-28 0,1-3 0,-1-2 0,78-14 0,-99 12 0,-1-2 0,0 0 0,-1-2 0,1 0 0,-2-1 0,0-2 0,0 0 0,32-25 0,6-14 0,98-109 0,33-73 0,-184 225 0,29-37 0,-1-2 0,-3-2 0,-2 0 0,-3-2 0,-1-1 0,-3-1 0,-2-1 0,-3-1 0,-2-1 0,15-103 0,-14-59 0,-15-280 0,-5 403 0,-4 1 0,-4-1 0,-5 2 0,-3 0 0,-63-173 0,56 198 0,-4 2 0,-3 1 0,-2 1 0,-3 3 0,-3 1 0,-2 1 0,-3 3 0,-69-65 0,28 38 0,-3 4 0,-4 5 0,-198-119 0,132 107 0,-3 8 0,-306-100 0,449 172 0,-185-61 0,102 35-1365,58 22-5461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9:17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23 496 24575,'-1'1'0,"1"-1"0,0 1 0,0 0 0,0-1 0,0 1 0,0 0 0,0-1 0,0 1 0,0-1 0,0 1 0,0 0 0,0-1 0,1 1 0,-1-1 0,0 1 0,0-1 0,1 1 0,-1-1 0,0 1 0,1 0 0,-1-1 0,0 0 0,1 1 0,-1-1 0,1 1 0,-1-1 0,0 1 0,1-1 0,-1 0 0,1 1 0,0-1 0,-1 0 0,1 0 0,-1 1 0,2-1 0,21-9 0,20-30 0,-43 39 0,2-1 0,78-84 0,4 4 0,121-89 0,-178 153 0,0 0 0,1 2 0,0 2 0,1 0 0,1 2 0,0 1 0,0 1 0,1 2 0,0 1 0,0 1 0,1 2 0,-1 1 0,46 3 0,-68 0 0,-1 0 0,1 1 0,-1 0 0,1 0 0,-1 1 0,0 0 0,0 0 0,0 1 0,-1 0 0,1 1 0,-1-1 0,0 1 0,0 1 0,-1-1 0,1 1 0,6 9 0,6 8 0,-2 1 0,-1 1 0,19 38 0,-19-33 0,-1 0 0,-2 0 0,-1 0 0,-1 2 0,-2-1 0,-2 1 0,0 0 0,3 52 0,-7-22 0,-2 1 0,-4-1 0,-10 64 0,8-96 0,-2 0 0,-1 0 0,-1-1 0,-2 0 0,-1 0 0,-1-1 0,-1-1 0,-2-1 0,-19 26 0,-25 26 0,-104 102 0,160-175 0,-46 45 0,-3-2 0,-1-2 0,-2-3 0,-2-2 0,-2-3 0,-1-2 0,-2-3 0,-2-3 0,0-3 0,-76 21 0,111-40 0,18-6 0,-1 1 0,1 1 0,0 0 0,0 0 0,1 1 0,-1 1 0,1 0 0,-16 11 0,26-16 0,1-1 0,-1 0 0,1 1 0,-1-1 0,1 0 0,-1 1 0,1-1 0,0 1 0,-1-1 0,1 1 0,0-1 0,-1 1 0,1-1 0,0 1 0,0-1 0,-1 1 0,1-1 0,0 1 0,0-1 0,0 1 0,0 0 0,0-1 0,0 1 0,0-1 0,0 1 0,0 0 0,0-1 0,0 1 0,0-1 0,0 1 0,0-1 0,1 1 0,-1 0 0,0-1 0,0 1 0,1-1 0,-1 1 0,0-1 0,1 1 0,-1-1 0,0 0 0,1 1 0,-1-1 0,1 1 0,-1-1 0,1 0 0,-1 1 0,1-1 0,-1 0 0,1 0 0,-1 1 0,1-1 0,0 0 0,35 10 0,65-1 0,192-8 0,-135-5 0,770 59 0,-698-38-1365,-208-18-5461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9:19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3616 481 24575,'0'-7'0,"0"0"0,-1 0 0,0 0 0,0 0 0,-1 0 0,0 0 0,0 0 0,0 1 0,-1-1 0,0 1 0,0 0 0,-1-1 0,0 2 0,0-1 0,0 0 0,-1 1 0,0 0 0,0 0 0,0 0 0,-1 0 0,-6-3 0,-12-7 0,0 2 0,-1 1 0,0 1 0,-32-10 0,1 0 0,-55-22 0,-1 5 0,-213-43 0,-158 11 0,339 58 0,-200 7 0,263 11 0,-1 4 0,2 3 0,-1 4 0,2 4 0,1 2 0,0 5 0,2 2 0,2 4 0,-80 49 0,123-63 0,2 2 0,0 0 0,1 2 0,2 2 0,-36 42 0,-99 154 0,107-142 0,-37 58 0,5 4 0,7 4 0,-107 276 0,166-361 0,2 1 0,4 0 0,-12 114 0,18-64 0,9 142 0,3-205 0,2 0 0,2-1 0,2 0 0,2 0 0,2-2 0,2 1 0,3-2 0,1 0 0,2-2 0,2 0 0,32 43 0,-14-27 0,1-2 0,4-2 0,1-2 0,3-2 0,2-2 0,2-2 0,3-3 0,1-3 0,90 48 0,28-4 0,351 114 0,206-13 0,-285-124 0,-274-43 0,-100-11 0,1-3 0,134-9 0,-162-1 0,-1-2 0,-1-2 0,0-2 0,0-2 0,71-31 0,-70 23 0,-2-2 0,-1-2 0,-1-2 0,-1-1 0,-1-3 0,-1-1 0,-3-2 0,0-2 0,45-57 0,65-107 0,-9-6 0,134-271 0,-236 406 0,-3-1 0,-3-2 0,-4-2 0,22-100 0,-37 120 0,-2 0 0,-3-1 0,-2 1 0,-3-1 0,-2 0 0,-15-102 0,8 121 0,-2 0 0,-2 1 0,-1 0 0,-2 1 0,-32-57 0,-118-159 0,101 162 0,-18-27 0,-141-153 0,160 205 0,-2 3 0,-3 4 0,-111-75 0,116 93 0,-1 3 0,-2 3 0,-2 3 0,0 2 0,-80-20 0,54 25 0,41 12 0,-64-24 0,86 22 60,-39-24 1,41 21-804,-43-17 0,38 21-6083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9:24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89 122 24575,'12'-11'0,"0"1"0,1 1 0,0 0 0,0 1 0,1 1 0,0 0 0,1 0 0,0 2 0,27-8 0,1 4 0,-1 1 0,59-3 0,38 3 0,226 16 0,-335-5 0,-1 2 0,1 0 0,-1 2 0,0 1 0,-1 1 0,1 2 0,30 16 0,-49-22 0,0 0 0,-1 1 0,1 1 0,-1 0 0,0 0 0,-1 0 0,1 1 0,-2 0 0,1 1 0,-1 0 0,0 0 0,-1 1 0,0 0 0,-1 0 0,0 0 0,0 0 0,-1 1 0,-1 0 0,1 0 0,-2 0 0,3 19 0,-4-1 0,-2 0 0,-1 0 0,-1 0 0,-1 0 0,-2 0 0,0-1 0,-2 0 0,-2 0 0,0-1 0,-2 0 0,-1-1 0,-20 32 0,-22 23 0,-3-3 0,-88 92 0,110-129 0,-1-2 0,-2-2 0,-2-1 0,-1-2 0,-2-2 0,-52 29 0,77-49 0,19-11 0,0-1 0,0 0 0,0 0 0,0 0 0,0 0 0,0 1 0,0-1 0,1 0 0,-1 0 0,0 0 0,0 0 0,0 1 0,0-1 0,0 0 0,0 0 0,0 0 0,0 0 0,0 1 0,0-1 0,1 0 0,-1 0 0,0 0 0,0 0 0,0 0 0,0 0 0,0 1 0,1-1 0,-1 0 0,0 0 0,0 0 0,0 0 0,0 0 0,1 0 0,-1 0 0,0 0 0,0 0 0,0 0 0,0 0 0,1 0 0,-1 0 0,0 0 0,0 0 0,0 0 0,0 0 0,1 0 0,-1 0 0,0 0 0,0 0 0,0 0 0,1 0 0,46-5 0,-27 3 0,300-15 0,-262 17 0,1 4 0,-1 2 0,88 21 0,-129-23 0,-1 1 0,1 0 0,-1 2 0,-1 0 0,1 0 0,-1 2 0,-1 0 0,22 17 0,-28-19 0,-1 0 0,0 0 0,0 1 0,-1 0 0,0 1 0,0-1 0,-1 1 0,0 0 0,-1 0 0,0 1 0,0-1 0,-1 1 0,0 0 0,-1 0 0,2 15 0,-2 5 0,-1-1 0,-1 1 0,-2 0 0,-9 47 0,-1-19 0,-26 73 0,30-109 0,0 0 0,-1-1 0,-1 0 0,-1-1 0,-1 0 0,-22 28 0,22-35 0,0 0 0,-1-1 0,0-1 0,-1 0 0,0 0 0,0-2 0,-1 1 0,-1-2 0,-20 9 0,5-6 0,0-1 0,-1-1 0,0-2 0,-59 6 0,-133-6 0,179-6 0,-697-6-1365,691 4-5461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9:25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3993 476 24575,'-2'-4'0,"-1"0"0,0 0 0,0 1 0,0-1 0,-1 1 0,1 0 0,-1 0 0,0 0 0,1 1 0,-7-4 0,5 3 0,-28-17 0,-1 1 0,-1 2 0,-1 1 0,0 2 0,-1 1 0,0 2 0,-68-11 0,-276-10 0,196 30 0,1 8 0,0 9 0,1 7 0,2 8 0,0 8 0,-178 63 0,189-38 0,3 7 0,4 7 0,3 7 0,-235 164 0,342-209 0,2 1 0,2 3 0,1 1 0,3 3 0,1 2 0,3 2 0,2 1 0,2 2 0,3 1 0,-40 88 0,41-72 0,3 2 0,3 1 0,4 1 0,2 1 0,5 1 0,2 0 0,-6 134 0,19-144 0,3 1 0,3-1 0,3-1 0,2 1 0,4-1 0,2-1 0,3-1 0,44 100 0,5-22 0,106 167 0,-122-230 0,4-3 0,3-2 0,95 94 0,86 41 0,-196-177 0,2-1 0,1-2 0,91 40 0,-30-29 0,0-5 0,3-4 0,197 28 0,348-5 0,97-48 0,-707-8 0,1-1 0,-1-2 0,0-2 0,65-19 0,-86 17 0,1 0 0,-1-2 0,-1-1 0,0-1 0,0-1 0,-2-1 0,0-1 0,38-36 0,-24 14 0,-2-1 0,-1-2 0,-3-1 0,-1-1 0,30-62 0,92-245 0,132-420 0,-234 631 0,-6-2 0,30-175 0,-63 254 0,-2-1 0,-4 0 0,-2 0 0,-3 0 0,-3 1 0,-2-1 0,-27-113 0,9 100 0,-3 0 0,-3 1 0,-4 2 0,-84-135 0,52 111 0,-5 2 0,-147-151 0,149 180 0,-3 4 0,-3 2 0,-2 4 0,-3 4 0,-1 3 0,-153-67 0,97 61 0,-3 7 0,-1 6 0,-241-40 0,231 58-1365,23 6-5461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9:30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285 1 24575,'-10'282'0,"-77"478"0,1-354 0,9-57 0,67-296 0,3 1 0,2-1 0,3 93 0,2-144 0,0 1 0,0 0 0,1 0 0,-1 0 0,1 0 0,-1 0 0,1 0 0,0-1 0,0 1 0,0 0 0,1-1 0,-1 1 0,1 0 0,-1-1 0,1 0 0,0 1 0,0-1 0,0 0 0,0 0 0,0 0 0,0 0 0,1-1 0,-1 1 0,1 0 0,-1-1 0,4 2 0,5-1 0,-1 1 0,0-1 0,1-1 0,-1 0 0,1-1 0,11 0 0,-7 0 0,1039 40 0,7 79 0,-836-98-1365,-199-21-5461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9:31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542 0 24575,'-1'0'0,"0"1"0,0-1 0,0 0 0,-1 1 0,1-1 0,0 0 0,0 1 0,0 0 0,0-1 0,0 1 0,0-1 0,0 1 0,0 0 0,0 0 0,0 0 0,0 0 0,1-1 0,-1 1 0,0 0 0,0 0 0,1 0 0,-1 1 0,0 1 0,-11 29 0,11-27 0,-137 650 0,49 12 0,22-146 0,-104 425 0,134-719-1365,34-177-5461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9:32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3923 992 24575,'0'-24'0,"0"1"0,-2 0 0,-7-35 0,6 47 0,-1 0 0,0 0 0,0 0 0,-1 0 0,-1 1 0,0-1 0,0 1 0,-1 1 0,-8-10 0,-20-17 0,-2 3 0,-1 0 0,-69-43 0,67 48 0,-33-20 0,-2 4 0,-2 2 0,-1 4 0,-3 4 0,0 3 0,-2 4 0,-1 3 0,-1 4 0,-99-10 0,110 20 0,-19-4 0,0 5 0,0 3 0,-127 9 0,173 1 0,0 3 0,1 1 0,0 3 0,1 1 0,0 2 0,1 3 0,1 1 0,0 2 0,-73 48 0,-286 222 0,289-197 0,-142 149 0,90-52 0,-151 226 0,267-343 0,2 1 0,3 3 0,-48 120 0,69-136 0,2 1 0,3 1 0,3 1 0,2 0 0,-5 90 0,10 22 0,20 229 0,-6-360 0,2-1 0,1 0 0,3 0 0,1-1 0,2-1 0,23 44 0,-3-17 0,3-2 0,81 106 0,-76-120 0,4-2 0,1-1 0,2-4 0,3-1 0,71 46 0,307 167 0,-363-220 0,154 82 0,336 130 0,-435-206 0,1-5 0,2-6 0,1-5 0,214 19 0,-293-44 0,0-2 0,1-3 0,-1-1 0,0-3 0,0-1 0,-1-3 0,0-2 0,-1-1 0,0-3 0,-1-2 0,59-33 0,26-26 0,-4-5 0,-3-6 0,-4-5 0,-5-5 0,170-189 0,-220 210 0,-3-3 0,-4-2 0,-4-3 0,-3-3 0,-4-1 0,62-173 0,-83 183 0,-3 0 0,-4-1 0,-4-1 0,-3-1 0,-3 1 0,-4-2 0,-4 1 0,-3 0 0,-4 0 0,-3 1 0,-4 0 0,-4 0 0,-39-111 0,5 54 0,-6 4 0,-6 2 0,-6 2 0,-5 4 0,-5 4 0,-6 3 0,-5 3 0,-5 5 0,-194-174 0,210 219 0,-3 4 0,-2 4 0,-156-80 0,99 72 0,-261-84 0,217 90-1365,123 41-5461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2:51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1 24575,'-26'60'0,"2"1"0,3 1 0,2 0 0,-13 90 0,4-2 0,-9 180 0,36-281 0,1-32 0,0 1 0,-2-1 0,0 1 0,0-1 0,-2 0 0,-9 28 0,8-32-273,1 1 0,0 0 0,0 0 0,-1 22 0,3-17-6553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2:54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1286 142 24575,'0'-1'0,"0"0"0,-1 0 0,1 0 0,-1 0 0,1 0 0,-1 0 0,1 0 0,-1 1 0,0-1 0,1 0 0,-1 0 0,0 1 0,0-1 0,0 0 0,0 1 0,1-1 0,-1 1 0,0-1 0,0 1 0,0 0 0,0-1 0,0 1 0,0 0 0,0 0 0,0 0 0,0-1 0,-1 1 0,-36-4 0,33 4 0,-21-1 0,-1 2 0,1 1 0,-1 1 0,1 1 0,0 2 0,1 0 0,0 2 0,0 1 0,0 0 0,-29 18 0,-17 12 0,2 4 0,-68 55 0,52-28 0,4 3 0,3 4 0,4 3 0,-84 116 0,138-168 0,2 1 0,0 1 0,2 1 0,1 1 0,2 0 0,1 1 0,1 0 0,2 0 0,1 1 0,2 1 0,1-1 0,1 65 0,4-56 0,3 1 0,2-1 0,1 0 0,2-1 0,2 1 0,2-2 0,2 1 0,2-2 0,39 74 0,-36-84 0,2-1 0,1-1 0,1-1 0,2-1 0,0-1 0,2-1 0,0-1 0,2-2 0,0-1 0,62 32 0,-25-20 0,2-4 0,0-2 0,2-3 0,96 19 0,-110-34 0,0-2 0,0-2 0,0-2 0,0-4 0,0-1 0,0-3 0,0-3 0,-1-2 0,89-29 0,-125 33 0,0 0 0,0-1 0,-1-1 0,0 0 0,-1-1 0,0-2 0,0 1 0,-2-2 0,17-16 0,-13 10 0,-2-2 0,-1 0 0,0-2 0,-2 1 0,0-2 0,13-31 0,21-65 0,-6-1 0,27-133 0,-61 221 0,-2-1 0,-2 0 0,0 0 0,-3-1 0,-1 1 0,-1-1 0,-2 1 0,-1 0 0,-2 0 0,-1 0 0,-2 1 0,-1 0 0,-26-56 0,11 34 0,-2 0 0,-3 2 0,-1 1 0,-3 2 0,-2 1 0,-2 2 0,-3 2 0,-77-69 0,35 46 0,29 26 0,-82-84 0,123 111 0,0 0 0,-2 1 0,0 1 0,0 0 0,-1 1 0,-1 1 0,0 0 0,0 2 0,-1 0 0,0 0 0,-1 2 0,0 0 0,0 1 0,0 1 0,-22-2 0,-13 1-1365,3 2-5461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51:37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24575,'13'-6'0,"-1"2"0,1-1 0,0 2 0,0-1 0,1 2 0,21-2 0,86 2 0,-69 3 0,1256 0 0,-1285-2-455,-1 0 0,32-8 0,-26 3-6371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2:57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1 114 24575,'11'-6'0,"142"-63"0,-130 60 0,0 2 0,0 0 0,1 2 0,44-5 0,-65 9 0,0 1 0,0 0 0,0 0 0,0 0 0,0 0 0,0 1 0,-1-1 0,1 1 0,0 0 0,0 0 0,0 0 0,-1 0 0,1 0 0,0 0 0,-1 1 0,1-1 0,-1 1 0,0 0 0,0 0 0,1-1 0,-1 2 0,0-1 0,0 0 0,-1 0 0,1 1 0,0-1 0,-1 1 0,0-1 0,1 1 0,-1-1 0,0 1 0,0 0 0,-1 0 0,1 0 0,0 3 0,1 12 0,-1-1 0,0 1 0,-2-1 0,-4 33 0,2-22 0,1-10 0,-1 0 0,0-1 0,-2 0 0,0 1 0,-1-2 0,0 1 0,-1-1 0,-1 0 0,-1 0 0,0-1 0,-1 0 0,-1-1 0,0 0 0,-1-1 0,-24 22 0,10-12 0,15-13 0,0 0 0,0 0 0,1 1 0,0 1 0,-13 21 0,22-32 0,0 1 0,0-1 0,0 1 0,1 0 0,-1 0 0,1-1 0,-1 1 0,1 0 0,0 0 0,-1 0 0,1 0 0,0-1 0,0 1 0,0 0 0,1 0 0,-1 0 0,0 0 0,1-1 0,-1 1 0,1 0 0,0 0 0,1 2 0,0-1 0,0 0 0,0-1 0,1 1 0,-1-1 0,1 1 0,0-1 0,0 0 0,0 0 0,0 0 0,0-1 0,5 3 0,10 3 0,1-2 0,0 1 0,31 3 0,-31-6 0,140 21-1365,-124-20-5461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2:58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1012 142 24575,'-103'3'0,"0"5"0,-142 29 0,215-31 0,1 2 0,-1 0 0,1 2 0,1 2 0,0 0 0,1 2 0,0 1 0,1 1 0,1 1 0,1 1 0,-23 22 0,22-17 0,-1-2 0,2 1 0,0 2 0,2 0 0,0 1 0,-21 35 0,38-52 0,2 1 0,-1 1 0,1-1 0,1 0 0,-1 1 0,2-1 0,-1 1 0,1 0 0,1 12 0,8 91 0,-5-91 0,-2-2 0,2-1 0,0 0 0,1 0 0,1 0 0,1-1 0,0 0 0,2 0 0,0 0 0,0-1 0,2 0 0,0-1 0,1 0 0,17 18 0,15 15 0,2-2 0,1-3 0,81 60 0,10-13 0,185 90 0,-286-164 0,0-1 0,2-1 0,67 16 0,-86-27 0,0-1 0,1 0 0,-1-2 0,1 0 0,0-1 0,-1-1 0,1-1 0,-1 0 0,31-9 0,-38 7 0,-1-1 0,-1-1 0,1 0 0,-1 0 0,0-1 0,0 0 0,-1 0 0,0-1 0,0-1 0,-1 1 0,0-1 0,-1-1 0,8-12 0,10-18 0,39-84 0,-54 102 0,2-9 0,-1-1 0,-1 0 0,-2-1 0,-2 0 0,-1 0 0,-1-1 0,-2 1 0,-1-1 0,-2 0 0,-7-51 0,3 57 0,-1-1 0,-1 2 0,-1-1 0,-2 1 0,-13-27 0,-5-2 0,-44-66 0,30 62 0,-3 2 0,-3 3 0,-2 1 0,-106-88 0,129 121 0,0 1 0,-1 1 0,-2 1 0,1 2 0,-2 1 0,0 1 0,-1 2 0,0 1 0,-43-9 0,-13 4-455,-1 3 0,-118-2 0,150 14-6371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4:25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73 24575,'139'-22'0,"243"-26"0,-378 47 0,1 1 0,-1-1 0,1 1 0,-1-1 0,1 1 0,0 1 0,-1-1 0,1 1 0,-1-1 0,1 1 0,-1 0 0,0 1 0,1-1 0,-1 1 0,0 0 0,0 0 0,0 0 0,0 1 0,0 0 0,-1-1 0,1 1 0,4 5 0,-4-2 0,0 0 0,0 0 0,0 0 0,-1 1 0,0 0 0,0-1 0,-1 1 0,0 0 0,0 0 0,-1 0 0,1 1 0,-2-1 0,1 10 0,0-9 0,-1 0 0,0-1 0,-1 1 0,0 0 0,0 0 0,-1-1 0,0 1 0,0-1 0,-1 0 0,0 1 0,0-1 0,0 0 0,-1-1 0,-8 11 0,3-6 0,-1-1 0,0 0 0,0-1 0,-1 0 0,-1-1 0,1 0 0,-19 8 0,-30 14 0,-1-3 0,-100 30 0,257-59 0,-48 0 0,0 2 0,0 3 0,1 2 0,-2 1 0,71 20 0,-115-25 0,1-1 0,-1 2 0,0-1 0,0 0 0,1 1 0,-1-1 0,0 1 0,0 0 0,-1 0 0,1 0 0,0 0 0,-1 1 0,1-1 0,-1 1 0,0-1 0,1 1 0,-1 0 0,-1 0 0,4 6 0,-4-5 0,0 0 0,-1 0 0,1 0 0,-1 0 0,0 0 0,0 0 0,0 0 0,-1 0 0,1 0 0,-1 0 0,0 0 0,0 0 0,0 0 0,-4 5 0,-5 12 0,-2-1 0,-1-1 0,0 0 0,-27 29 0,35-42 0,-17 20 0,-7 9 0,-1-2 0,-61 52 0,80-76 0,-1 0 0,0-2 0,0 1 0,-1-1 0,0-1 0,0-1 0,0 0 0,-1 0 0,0-1 0,0-1 0,0 0 0,0-1 0,-16 0 0,-2-1 0,-20 1 0,1-3 0,-1-1 0,-73-13 0,118 13-124,1 0 0,0 0 0,0-1 0,-1 0 0,1 0 0,1 0-1,-1-1 1,1 1 0,-1-1 0,-5-6 0,-5-7-6702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4:26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1503 280 24575,'0'-5'0,"-1"0"0,0 0 0,-1 1 0,1-1 0,-1 0 0,0 0 0,0 1 0,0-1 0,-1 1 0,0 0 0,0-1 0,0 1 0,0 1 0,0-1 0,-1 0 0,0 1 0,1 0 0,-1 0 0,-6-4 0,-2-1 0,0 1 0,0 0 0,-1 0 0,0 2 0,-25-9 0,-33-5 0,0 3 0,-1 3 0,0 4 0,-99-1 0,150 10 0,1 2 0,-1 0 0,1 2 0,-1 0 0,1 1 0,1 1 0,-1 1 0,-34 17 0,23-5 0,0 1 0,1 2 0,1 0 0,-27 30 0,-26 28 0,4 3 0,-134 186 0,199-248 0,0 1 0,2 0 0,0 1 0,2 0 0,0 1 0,2 0 0,1 0 0,-6 49 0,-5-6 0,13-56 0,1-1 0,0 1 0,1 0 0,0 0 0,1 0 0,0 0 0,1 22 0,2-16 0,1-1 0,0 0 0,2 0 0,0 0 0,0 0 0,1-1 0,1 0 0,1 0 0,0-1 0,1 0 0,1 0 0,0-1 0,0-1 0,1 1 0,1-2 0,14 12 0,-2-5 0,0-1 0,1-2 0,1 0 0,1-2 0,0-1 0,0-1 0,1-1 0,33 7 0,71 15 0,2-5 0,152 10 0,-251-33 0,-2 1 0,41 13 0,-50-11 0,0-1 0,1-1 0,-1-1 0,1-1 0,42-1 0,-56-4 0,-1 0 0,1-1 0,-1 0 0,0-1 0,0 0 0,0-1 0,0 0 0,-1 0 0,1-1 0,-1-1 0,-1 1 0,0-1 0,0-1 0,0 1 0,0-1 0,-2-1 0,9-10 0,1-5 0,-1 0 0,-1 0 0,-1-2 0,-1 0 0,12-38 0,-8 15 0,-3 0 0,-1 0 0,-3-1 0,3-54 0,0-32 0,-3 63 0,-3-88 0,-6 140 0,-2 1 0,0-1 0,-1 0 0,-1 1 0,-1 0 0,-1 0 0,-1 0 0,-17-35 0,-80-120 0,84 147 0,-1 1 0,-1 1 0,-1 1 0,-28-22 0,-85-83-1365,116 110-5461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5:29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0 24575,'-24'399'0,"2"-88"0,21-303 0,1 1 0,-1 1 0,1-1 0,1 0 0,-1 1 0,2-1 0,3 15 0,-4-21 0,0 0 0,0-1 0,1 1 0,0-1 0,-1 1 0,1-1 0,0 0 0,0 0 0,0 0 0,1 0 0,-1 0 0,0 0 0,1 0 0,-1-1 0,1 1 0,-1-1 0,1 0 0,0 0 0,0 0 0,0 0 0,-1 0 0,1 0 0,0-1 0,0 0 0,4 1 0,269 12 0,-158-11 0,236 5-1365,-301-7-5461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5:30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0 24575,'-6'15'0,"1"1"0,1 0 0,0-1 0,1 1 0,1 1 0,0 17 0,-2 5 0,-13 180 0,14 259 0,6-234 0,-2-166-1365,-1-50-5461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5:32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1587 124 24575,'-4'-2'0,"0"1"0,-1-1 0,1 0 0,0 0 0,0 0 0,0-1 0,0 1 0,0-1 0,1 0 0,-1 0 0,1 0 0,0-1 0,-3-3 0,-13-11 0,7 9 0,-1 2 0,1-1 0,-1 2 0,0 0 0,0 0 0,-1 1 0,0 1 0,0 0 0,0 1 0,-25-2 0,-14 2 0,-85 5 0,49 1 0,66-2 0,-103 4 0,112-3 0,0 1 0,-1 0 0,1 1 0,0 0 0,1 2 0,-22 9 0,-456 291 0,471-292 0,1 2 0,0 0 0,1 1 0,1 1 0,1 1 0,0 0 0,1 1 0,2 1 0,-19 35 0,13-18 0,1 2 0,2 0 0,1 1 0,3 1 0,1 0 0,2 0 0,2 1 0,2 0 0,1 46 0,8 67 0,-2-135 0,2 0 0,0 0 0,1 0 0,1 0 0,11 24 0,-5-18 0,1 0 0,0-1 0,2-1 0,1 0 0,1-1 0,1-1 0,2-1 0,41 39 0,-20-27 0,80 52 0,-96-71 0,1-1 0,1-2 0,0 0 0,53 13 0,-24-9 0,0-4 0,0-1 0,1-3 0,78 0 0,-118-8 0,22 0 0,0-2 0,66-11 0,-92 11 0,-1-2 0,0 1 0,0-2 0,0 0 0,0 0 0,-1-1 0,0 0 0,0-1 0,-1 0 0,0-1 0,0 0 0,13-14 0,15-24 0,-2-2 0,-3-1 0,46-87 0,-59 94 0,-2-1 0,-2-1 0,-1 0 0,-3-1 0,11-72 0,4-236 0,-31 83 0,0 234 0,-1 0 0,-2 1 0,-1 0 0,-2 0 0,-21-48 0,10 31-111,12 26 190,-2 0 1,-21-36-1,28 55-178,0 1-1,0 0 1,-1 0-1,1 1 1,-2 0-1,1-1 1,0 2-1,-1-1 1,0 1-1,0-1 1,0 2-1,-1-1 1,1 1-1,-10-4 1,-5 2-6727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9:45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2497 212 24575,'-260'-12'0,"91"1"0,-745-84 0,755 68 0,-248-34 0,391 59 0,7 1 0,0 0 0,-1 0 0,1 1 0,0 0 0,-12 2 0,19-2 0,-1 1 0,1 0 0,0-1 0,0 1 0,0 0 0,0 0 0,0 0 0,0 0 0,0 0 0,1 1 0,-1-1 0,0 0 0,1 1 0,-1-1 0,0 1 0,1 0 0,0 0 0,0-1 0,-1 1 0,1 0 0,0 0 0,0 0 0,1 0 0,-1 0 0,0 1 0,1-1 0,-1 3 0,-4 33 0,1 1 0,3 0 0,4 55 0,-1-20 0,-8 528 0,0-274 0,6-309 0,-1-8 0,1 0 0,0 0 0,1 0 0,0 1 0,4 14 0,-4-23 0,-1-1 0,1 1 0,1-1 0,-1 1 0,0-1 0,0 0 0,1 1 0,0-1 0,-1 0 0,1 0 0,0 0 0,0 0 0,0 0 0,0-1 0,0 1 0,0-1 0,1 1 0,-1-1 0,0 0 0,1 0 0,-1 0 0,1 0 0,0 0 0,-1-1 0,1 1 0,-1-1 0,6 1 0,40 0 0,-1-3 0,51-7 0,8-1 0,36 3 0,183 16 0,-253-2 0,-1 3 0,-1 3 0,0 3 0,101 38 0,-161-50 0,0 0 0,0 0 0,-1 1 0,0 0 0,0 1 0,0 0 0,-1 0 0,0 1 0,0 0 0,8 10 0,-11-10 0,0 0 0,-1 1 0,0-1 0,0 1 0,-1 0 0,0-1 0,0 2 0,-1-1 0,0 0 0,0 0 0,-1 1 0,0 16 0,1 1 0,-2 0 0,-1 0 0,-2 0 0,0-1 0,-1 1 0,-2-1 0,-1 1 0,0-2 0,-2 1 0,-1-1 0,-22 40 0,-200 269 0,194-287 0,-2-1 0,-2-2 0,-1-2 0,-86 61 0,103-85 0,-1-1 0,0-1 0,-1-2 0,-1 0 0,0-2 0,0-1 0,-1-2 0,-35 6 0,43-11 0,-1-1 0,0-1 0,1-1 0,-1 0 0,0-2 0,1-1 0,0-1 0,-1-1 0,1 0 0,1-2 0,-40-17 0,-8-13 0,1-3 0,-66-51 0,-120-108 0,224 175 0,-37-31-1365,15 9-5461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9:47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3124 16 24575,'-654'23'0,"613"-19"0,-507 67 0,467-55 0,2 3 0,1 4 0,0 3 0,-126 61 0,153-57 0,0 2 0,3 2 0,0 2 0,3 2 0,1 2 0,2 2 0,-45 57 0,-22 46 0,-92 162 0,141-210 0,-21 30 0,-111 183 0,137-213 0,-53 132 0,69-118 0,-33 150 0,63-221 0,2 1 0,1 0 0,3 0 0,1 0 0,2 0 0,2 0 0,7 43 0,-4-56 0,1 0 0,1 0 0,2-1 0,0 0 0,2 0 0,1-1 0,2-1 0,0 0 0,1-1 0,36 43 0,7-6 0,109 89 0,77 35 0,-241-183 0,105 73 0,3-5 0,3-5 0,2-5 0,4-5 0,1-5 0,3-6 0,227 51 0,-189-62 0,2-7 0,258 7 0,-350-33 0,-1-3 0,0-3 0,0-3 0,0-4 0,-2-2 0,134-49 0,329-179 0,-490 217 0,-2-1 0,0-3 0,-2 0 0,-1-3 0,60-68 0,136-207 0,-185 241 0,4-11 0,-2-1 0,-4-3 0,-4-2 0,-4-1 0,-3-2 0,33-130 0,-39 103 0,-6 0 0,-5-2 0,6-176 0,-23 225 0,-3-164 0,-1 190 0,-2 1 0,-1-1 0,-20-64 0,4 38 0,-49-101 0,54 134 0,-2 0 0,-2 2 0,-1 0 0,-41-45 0,48 61 0,-178-178 0,161 167 0,0 1 0,-2 1 0,0 2 0,-60-29 0,-62-18 0,-142-72 0,273 131 0,0 1 0,0 1 0,-35-8 0,-23-7 0,57 13 0,-1 2 0,0 1 0,-1 1 0,0 1 0,0 1 0,-34 0 0,45 3-102,-1 1 0,1-2 0,0 0 0,0-2 0,-19-6 0,21 6-651,-8-2-6073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51:39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311 1796 24575,'27'1'0,"34"-1"0,-1-2 0,77-12 0,-119 11 0,1-1 0,-1-1 0,0-1 0,-1 0 0,1-2 0,-1 0 0,-1 0 0,1-2 0,-1 0 0,-1-1 0,23-20 0,18-25 0,62-79 0,-91 100 0,-2-1 0,-1-2 0,34-72 0,-53 95 0,0-1 0,-1 1 0,-1-1 0,0 0 0,-1 0 0,0-26 0,-8-99 0,5 125 0,-2-1 0,0 0 0,-1 1 0,-1-1 0,0 1 0,-1-1 0,-1 2 0,0-1 0,-2 1 0,1 0 0,-2 0 0,0 1 0,-19-20 0,-14-11 0,-2 2 0,-55-41 0,91 77 0,-45-31 0,-2 2 0,-1 3 0,-1 2 0,-77-29 0,48 22 0,-83-49 0,112 42 0,50 37 0,0 1 0,0 0 0,-1 0 0,0 1 0,-1 0 0,1 1 0,-1 0 0,0 0 0,0 1 0,-14-4 0,22 8 0,0 0 0,0 0 0,0 1 0,0-1 0,0 0 0,0 1 0,0 0 0,0-1 0,0 1 0,0 0 0,0 0 0,1 0 0,-1 0 0,0 1 0,1-1 0,-1 0 0,1 1 0,-1-1 0,1 1 0,-1-1 0,1 1 0,0 0 0,0 0 0,0-1 0,0 1 0,0 0 0,1 0 0,-1 0 0,0 0 0,1 0 0,-1 0 0,1 0 0,0 4 0,-3 9 0,1 1 0,0 0 0,1 18 0,1-28 0,1 18 0,0 0 0,2 1 0,1-2 0,1 1 0,12 37 0,53 110 0,-57-142 0,-10-22 0,0 2 0,0-1 0,1 1 0,0-1 0,1 0 0,0-1 0,0 1 0,0-1 0,1 0 0,9 9 0,-14-16 0,-1 1 0,1-1 0,-1 0 0,0 1 0,1-1 0,-1 0 0,1 1 0,-1-1 0,1 0 0,-1 0 0,1 0 0,-1 1 0,1-1 0,-1 0 0,1 0 0,-1 0 0,1 0 0,-1 0 0,1 0 0,0 0 0,-1 0 0,1 0 0,-1 0 0,1 0 0,-1-1 0,1 1 0,-1 0 0,1 0 0,-1 0 0,1-1 0,0 1 0,8-18 0,-5-32 0,-4 45 0,-1-231 0,-2 87 0,4 146 0,-1 0 0,1 0 0,-1 0 0,0 0 0,0 0 0,-1 0 0,1 0 0,0 0 0,-1 0 0,0 0 0,0 1 0,0-1 0,0 0 0,0 0 0,0 1 0,-1-1 0,1 1 0,-1-1 0,0 1 0,0 0 0,0-1 0,0 1 0,0 0 0,0 0 0,-1 1 0,1-1 0,-1 0 0,1 1 0,-1-1 0,1 1 0,-1 0 0,0 0 0,0 0 0,-4-1 0,4 1 0,-1-1 0,0 0 0,0 0 0,1 0 0,-1 0 0,1-1 0,0 1 0,0-1 0,0 0 0,0 0 0,0 0 0,1 0 0,-1 0 0,1-1 0,0 1 0,0-1 0,0 0 0,0 0 0,1 1 0,0-1 0,-1 0 0,1 0 0,1 0 0,-1-1 0,0-5 0,1 6 0,0 1 0,-1-1 0,1 0 0,1 0 0,-1 1 0,0-1 0,1 0 0,0 1 0,0-1 0,0 1 0,0-1 0,1 1 0,-1 0 0,1-1 0,0 1 0,0 0 0,0 0 0,0 0 0,1 0 0,-1 0 0,1 1 0,0-1 0,-1 1 0,1 0 0,0 0 0,0 0 0,1 0 0,5-2 0,11-2 12,0 1 0,0 1-1,0 1 1,35-1 0,88 7-374,-84-1-700,-17-1-5764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51:41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24575,'4'0'0,"8"0"0,14 0 0,23 0 0,17 0 0,16 0 0,14 0 0,8 0 0,2 0 0,-3 0 0,-15 0 0,-12 0 0,-20 0-8191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51:42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1 115 24575,'14'0'0,"28"-5"0,32-1 0,35-5 0,33-4 0,26-6 0,17 2 0,-4 4 0,-9 4 0,-19 4 0,-27 4 0,-34 1-8191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51:44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4651 24575,'2283'0'0,"-1709"-37"0,-3-45 0,-482 69 0,26-8 0,-2-4 0,-1-5 0,151-62 0,-168 54 0,-1-5 0,-2-3 0,118-81 0,-119 61 0,-3-4 0,-4-3 0,-3-4 0,96-116 0,-53 51 0,27-33 0,-127 142 0,-1-1 0,-1 0 0,29-66 0,125-367 0,-160 405 0,-3-1 0,-3 0 0,4-95 0,-15-197 0,-4 151 0,6 162 0,-2 0 0,-2 0 0,-2 0 0,-2 1 0,-2 0 0,-1 0 0,-2 1 0,-26-58 0,-78-190 0,43 97 0,1 31 0,35 81 0,3-1 0,-32-114 0,45 93 0,13 56 0,-23-69 0,31 112 0,-1-1 0,1 1 0,-1-1 0,0 1 0,0 0 0,0 0 0,0-1 0,-1 1 0,1 0 0,-1 0 0,1 0 0,-1 0 0,0 0 0,1 1 0,-1-1 0,0 0 0,0 1 0,0 0 0,0-1 0,-1 1 0,1 0 0,0 0 0,-1 0 0,1 0 0,-5-1 0,2 3 0,1-1 0,-1 1 0,1 0 0,0 0 0,-1 1 0,1-1 0,0 1 0,0 0 0,0 0 0,0 0 0,0 1 0,0-1 0,1 1 0,-5 4 0,-69 62 0,2 4 0,-112 143 0,251-301 0,-44 55 0,2 1 0,1 0 0,1 2 0,1 1 0,40-33 0,-55 53 0,0 1 0,1 0 0,-1 1 0,1 0 0,0 0 0,0 1 0,0 0 0,1 1 0,-1 1 0,1 0 0,-1 0 0,1 1 0,-1 0 0,21 4 0,-3 1 0,1 1 0,-1 1 0,0 2 0,41 17 0,116 65 0,33 10-1365,-188-84-5461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32:01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4828 24575,'0'-1'0,"-1"0"0,1 0 0,-1 0 0,1 0 0,0 0 0,-1 0 0,1 0 0,0 0 0,-1 0 0,1 0 0,0 0 0,0 0 0,0 0 0,0 0 0,0 0 0,0 0 0,1 0 0,-1 0 0,0 0 0,0 0 0,1 0 0,-1 0 0,1 0 0,-1 0 0,0 0 0,1 0 0,0 0 0,-1 1 0,1-1 0,1-1 0,24-28 0,-23 27 0,48-42 0,1 3 0,3 1 0,1 4 0,70-36 0,94-63 0,463-317 0,-551 368 0,134-114 0,106-120 0,-233 196 0,393-293 0,-371 290 0,239-239 0,-298 248 0,-39 41 0,-37 49 0,37-28 0,-10 9 0,207-177 0,-98 88 0,128-91 0,-90 73 0,411-272 0,-221 165 0,-211 151 0,-120 76 0,-2-3 0,72-57 0,69-55 0,-196 147 0,0-1 0,0 1 0,0-1 0,-1 1 0,1-1 0,-1 0 0,1 0 0,-1 0 0,0 0 0,3-4 0,-4 6 0,0-1 0,0 1 0,0-1 0,0 1 0,0 0 0,0-1 0,0 1 0,0 0 0,0-1 0,0 1 0,-1-1 0,1 1 0,0 0 0,0-1 0,0 1 0,0 0 0,-1-1 0,1 1 0,0 0 0,0-1 0,-1 1 0,1 0 0,0 0 0,-1-1 0,1 1 0,0 0 0,0 0 0,-1-1 0,1 1 0,-1 0 0,1 0 0,0 0 0,-1 0 0,1 0 0,0 0 0,-1-1 0,-8 0 0,1 1 0,0-1 0,0 1 0,-14 2 0,11-2 0,-578 33 0,576-32 0,-7 1 0,0-1 0,-25-2 0,39-3 0,17-2 0,25-4 0,173-34 0,3 10 0,226-9 0,-427 42 0,1 0 0,0 1 0,0-1 0,0 2 0,0 0 0,22 4 0,-32-4 0,0-1 0,0 1 0,0 0 0,0 0 0,-1 0 0,1 0 0,0 0 0,0 1 0,-1-1 0,1 0 0,-1 1 0,1-1 0,-1 1 0,1-1 0,-1 1 0,0 0 0,0 0 0,0 0 0,0-1 0,0 1 0,0 0 0,-1 0 0,1 0 0,-1 0 0,1 0 0,-1 0 0,0 1 0,1-1 0,-1 0 0,0 0 0,-1 0 0,1 0 0,0 0 0,-1 0 0,1 0 0,-1 0 0,1 0 0,-1 0 0,-1 3 0,-47 118 0,0 2 0,15-12 0,-48 182 0,70-251-1365,7-25-5461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0:44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24575,'15'0'0,"-3"0"0,0 1 0,1 0 0,-1 0 0,0 2 0,0-1 0,0 1 0,0 1 0,-1 0 0,17 8 0,186 75 0,-120-48 64,596 252-613,-1 38 191,-305-104 292,-43-24 835,-304-181-707,358 187 16,-263-138-78,198 141 0,102 117 0,-140-101 0,176 142 0,203 147 0,-472-379 0,285 200 0,-402-278 0,116 92 0,509 389 0,-253-205 0,200 144 0,-71-52 0,-318-208 0,-119-95 0,544 426 0,-497-391 0,-7 9 0,176 205 0,-176-181 0,9-7 0,222 160 0,-50-79 0,-175-126 0,200 149 0,-317-236 0,115 60 0,-106-66 0,84 62 0,219 202 0,-334-266 0,19 16 0,324 252 0,-387-306 0,0 0 0,0 0 0,0-1 0,1-1 0,0 1 0,-1-1 0,22 5 0,-28-9 0,0 1 0,0-1 0,0 0 0,0 0 0,0 0 0,0-1 0,0 1 0,0-1 0,0 1 0,-1-1 0,1 0 0,0 0 0,0 0 0,0-1 0,-1 1 0,1 0 0,-1-1 0,1 0 0,-1 0 0,0 0 0,0 0 0,0 0 0,0 0 0,0 0 0,0-1 0,0 1 0,-1-1 0,1 1 0,-1-1 0,0 0 0,0 1 0,1-5 0,14-37 0,-3 0 0,-2-2 0,7-60 0,-6 37 0,6-8 0,4-21 0,-19 72 0,-2 7 0,1 1 0,1 0 0,8-24 0,-6 113 0,-6-3 0,-3-1 0,-3 0 0,-3-1 0,-3 0 0,-31 98 0,41-158 0,0-1 0,0 0 0,0 1 0,0-1 0,-1-1 0,0 1 0,0 0 0,0-1 0,0 0 0,-1 0 0,0 0 0,0 0 0,0-1 0,0 0 0,0 0 0,-1 0 0,1-1 0,-11 3 0,-8 2 0,-2 0 0,1-2 0,-28 1 0,39-4 0,-149 10 0,-171-9 0,-103 6 0,347-2-1365,52-5-5461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9:10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254 1 24575,'-5'88'0,"-4"-1"0,-30 129 0,6-35 0,-96 804 0,113-568 0,13-190 0,-13-81-1365,13-120-5461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7D565-3278-47FB-82CB-054B8DCFC962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AF30A-2A51-4DF1-9ECD-1F347E84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introduce roles, answer questions, and then let them work on their project and meet with their 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AF30A-2A51-4DF1-9ECD-1F347E8432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80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Update before editing or committing to make sure you don't get out of sync with changes made by others (like your instructor, or later your teammates).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95166"/>
            <a:fld id="{4FEA20DD-5B5F-4539-9BED-2B1FCD514924}" type="slidenum">
              <a:rPr lang="en-US" smtClean="0"/>
              <a:pPr defTabSz="895166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65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Update before editing or committing to make sure you don't get out of sync with changes made by others (like your instructor, or later your teammates).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95166"/>
            <a:fld id="{4FEA20DD-5B5F-4539-9BED-2B1FCD514924}" type="slidenum">
              <a:rPr lang="en-US" smtClean="0"/>
              <a:pPr defTabSz="895166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40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4252A-5ADE-4726-AF7E-E9EADC640C88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03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b="0" u="none" dirty="0"/>
              <a:t>Emphasize: Person who really understands should start by navigating (true for our DNR plan as well)</a:t>
            </a:r>
          </a:p>
        </p:txBody>
      </p:sp>
    </p:spTree>
    <p:extLst>
      <p:ext uri="{BB962C8B-B14F-4D97-AF65-F5344CB8AC3E}">
        <p14:creationId xmlns:p14="http://schemas.microsoft.com/office/powerpoint/2010/main" val="270895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b="0" dirty="0"/>
              <a:t>Emphasize that there is only code on one computer, which can be helpful as we will need later.</a:t>
            </a:r>
          </a:p>
        </p:txBody>
      </p:sp>
    </p:spTree>
    <p:extLst>
      <p:ext uri="{BB962C8B-B14F-4D97-AF65-F5344CB8AC3E}">
        <p14:creationId xmlns:p14="http://schemas.microsoft.com/office/powerpoint/2010/main" val="3178065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might seem like common sense, but they are critical to mention!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AF30A-2A51-4DF1-9ECD-1F347E8432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95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might seem like common sense, but they are critical to mention!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AF30A-2A51-4DF1-9ECD-1F347E8432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981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driver and navigator roles have been discussed already.</a:t>
            </a:r>
          </a:p>
          <a:p>
            <a:r>
              <a:rPr lang="en-US" dirty="0"/>
              <a:t>Deliverables: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Driver is responsible to make commits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Navigator is responsible to take notes on experience to share during TA meeting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Review- more on next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AF30A-2A51-4DF1-9ECD-1F347E8432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538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QUIZ QUESTION</a:t>
            </a:r>
            <a:r>
              <a:rPr lang="en-US" b="1" baseline="0" dirty="0"/>
              <a:t> 2</a:t>
            </a:r>
          </a:p>
          <a:p>
            <a:endParaRPr lang="en-US" b="1" baseline="0" dirty="0"/>
          </a:p>
          <a:p>
            <a:r>
              <a:rPr lang="en-US" b="1" baseline="0" dirty="0"/>
              <a:t>If you only use one computer then this will never happen.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FC2F88-2260-47C2-A0F1-192B4CA5C87E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29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22A93-4968-4B29-BB16-64A77825438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566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Update before editing or committing to make sure you don't get out of sync with changes made by others (like your instructor, or later your teammates).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95166"/>
            <a:fld id="{4FEA20DD-5B5F-4539-9BED-2B1FCD514924}" type="slidenum">
              <a:rPr lang="en-US" smtClean="0"/>
              <a:pPr defTabSz="895166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269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RHIT-CSSE/csse220/blob/master/Docs/grading_guide.m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viz.gitlab.io/download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hyperlink" Target="https://plantuml.com/eclipse" TargetMode="Externa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document/d/1Gj3Gb0gqbZcCNrPk0ymCUqYr3PMWl-xaITZPJzApJKI/edit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detogether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rct=j&amp;q=&amp;esrc=s&amp;source=images&amp;cd=&amp;cad=rja&amp;docid=2su5DL6nOdzlvM&amp;tbnid=nY7kpcTF_FtAtM:&amp;ved=0CAUQjRw&amp;url=http://www.agile66.com/blogs/2010/02/23/sustainability/&amp;ei=LkbKUs_AN-WuyQHZioHICw&amp;bvm=bv.58187178,d.aWc&amp;psig=AFQjCNF2cgViwv_A69WXzzBKqxYXmLTSng&amp;ust=138907399040403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20199334/how-to-go-to-previous-commits-in-eclipse-and-egit" TargetMode="External"/><Relationship Id="rId2" Type="http://schemas.openxmlformats.org/officeDocument/2006/relationships/hyperlink" Target="https://docs.google.com/document/d/1JiTXhtVyVt5IjugmZgZb5gNNz9MG1eihujyz_47ONw4/edit?usp=shar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ose-hulman.hosted.panopto.com/Panopto/Pages/Viewer.aspx?id=d6a181b6-551a-4fd1-b449-ac6801561814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customXml" Target="../ink/ink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customXml" Target="../ink/ink10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customXml" Target="../ink/ink12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customXml" Target="../ink/ink14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customXml" Target="../ink/ink16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50.png"/><Relationship Id="rId18" Type="http://schemas.openxmlformats.org/officeDocument/2006/relationships/image" Target="../media/image53.png"/><Relationship Id="rId3" Type="http://schemas.openxmlformats.org/officeDocument/2006/relationships/image" Target="../media/image44.png"/><Relationship Id="rId21" Type="http://schemas.openxmlformats.org/officeDocument/2006/relationships/image" Target="../media/image55.png"/><Relationship Id="rId7" Type="http://schemas.openxmlformats.org/officeDocument/2006/relationships/image" Target="../media/image47.png"/><Relationship Id="rId12" Type="http://schemas.openxmlformats.org/officeDocument/2006/relationships/customXml" Target="../ink/ink21.xml"/><Relationship Id="rId17" Type="http://schemas.openxmlformats.org/officeDocument/2006/relationships/customXml" Target="../ink/ink23.xml"/><Relationship Id="rId25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2.png"/><Relationship Id="rId20" Type="http://schemas.openxmlformats.org/officeDocument/2006/relationships/customXml" Target="../ink/ink24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8.xml"/><Relationship Id="rId11" Type="http://schemas.openxmlformats.org/officeDocument/2006/relationships/image" Target="../media/image49.png"/><Relationship Id="rId24" Type="http://schemas.openxmlformats.org/officeDocument/2006/relationships/customXml" Target="../ink/ink26.xml"/><Relationship Id="rId5" Type="http://schemas.openxmlformats.org/officeDocument/2006/relationships/image" Target="../media/image46.gif"/><Relationship Id="rId15" Type="http://schemas.openxmlformats.org/officeDocument/2006/relationships/customXml" Target="../ink/ink22.xml"/><Relationship Id="rId23" Type="http://schemas.openxmlformats.org/officeDocument/2006/relationships/image" Target="../media/image56.png"/><Relationship Id="rId10" Type="http://schemas.openxmlformats.org/officeDocument/2006/relationships/customXml" Target="../ink/ink20.xml"/><Relationship Id="rId19" Type="http://schemas.openxmlformats.org/officeDocument/2006/relationships/image" Target="../media/image54.png"/><Relationship Id="rId4" Type="http://schemas.openxmlformats.org/officeDocument/2006/relationships/image" Target="../media/image45.png"/><Relationship Id="rId9" Type="http://schemas.openxmlformats.org/officeDocument/2006/relationships/image" Target="../media/image48.png"/><Relationship Id="rId14" Type="http://schemas.openxmlformats.org/officeDocument/2006/relationships/image" Target="../media/image51.png"/><Relationship Id="rId22" Type="http://schemas.openxmlformats.org/officeDocument/2006/relationships/customXml" Target="../ink/ink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together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customXml" Target="../ink/ink28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customXml" Target="../ink/ink5.xml"/><Relationship Id="rId2" Type="http://schemas.openxmlformats.org/officeDocument/2006/relationships/hyperlink" Target="https://plantuml.com/eclipse" TargetMode="Externa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7.png"/><Relationship Id="rId14" Type="http://schemas.openxmlformats.org/officeDocument/2006/relationships/customXml" Target="../ink/ink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customXml" Target="../ink/ink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CSSE220 Final Project Tools: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Pair Programming and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Source Control 101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66088" y="5841635"/>
            <a:ext cx="5233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project for today is just your final code repository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376AC-1389-AEFD-B70E-3FD1D89D1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CSSE220 Grading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5C5E4-0ECB-6705-8499-7FEECDB37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74" y="1570043"/>
            <a:ext cx="10515600" cy="665905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https://github.com/RHIT-CSSE/csse220/blob/master/Docs/grading_guide.md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097CB-1E5E-36CE-6052-50956E46E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75" y="2114488"/>
            <a:ext cx="7774207" cy="12069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9134FA-301F-1CF8-1523-9D317B1EC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17" y="3536558"/>
            <a:ext cx="10276513" cy="300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5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90" t="2403" r="-1"/>
          <a:stretch/>
        </p:blipFill>
        <p:spPr>
          <a:xfrm>
            <a:off x="1704658" y="3276600"/>
            <a:ext cx="5802205" cy="335129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91605" y="1771858"/>
            <a:ext cx="37240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https://graphviz.gitlab.io/download/</a:t>
            </a:r>
            <a:endParaRPr lang="en-US" dirty="0"/>
          </a:p>
          <a:p>
            <a:r>
              <a:rPr lang="en-US" dirty="0"/>
              <a:t>Windows Stable Installed (</a:t>
            </a:r>
            <a:r>
              <a:rPr lang="en-US" dirty="0" err="1"/>
              <a:t>msi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337" y="4055947"/>
            <a:ext cx="2857500" cy="24193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86601" y="1217142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https://plantuml.com/eclipse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t="1645"/>
          <a:stretch/>
        </p:blipFill>
        <p:spPr>
          <a:xfrm>
            <a:off x="1641324" y="76200"/>
            <a:ext cx="2964437" cy="3095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00600" y="152400"/>
            <a:ext cx="51573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PlantUML</a:t>
            </a:r>
            <a:r>
              <a:rPr lang="en-US" sz="4000" dirty="0"/>
              <a:t> Eclipse Plugin</a:t>
            </a:r>
          </a:p>
        </p:txBody>
      </p:sp>
      <p:sp>
        <p:nvSpPr>
          <p:cNvPr id="8" name="Down Arrow 7"/>
          <p:cNvSpPr/>
          <p:nvPr/>
        </p:nvSpPr>
        <p:spPr>
          <a:xfrm flipV="1">
            <a:off x="8172963" y="2476500"/>
            <a:ext cx="580691" cy="1600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662101" y="3155660"/>
            <a:ext cx="1614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Install </a:t>
            </a:r>
            <a:r>
              <a:rPr lang="en-US" dirty="0" err="1"/>
              <a:t>Graphviz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 flipH="1">
            <a:off x="3276600" y="2406940"/>
            <a:ext cx="1828800" cy="5872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flipH="1">
            <a:off x="2748581" y="4424799"/>
            <a:ext cx="1828800" cy="5872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2209141" y="73871"/>
            <a:ext cx="1828800" cy="5872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22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003"/>
          <a:stretch/>
        </p:blipFill>
        <p:spPr>
          <a:xfrm>
            <a:off x="1527878" y="1407869"/>
            <a:ext cx="4800600" cy="52423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026" y="1407869"/>
            <a:ext cx="4006516" cy="50135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51DFC9-33B2-A702-84C7-2FBBA5F2663C}"/>
              </a:ext>
            </a:extLst>
          </p:cNvPr>
          <p:cNvSpPr txBox="1"/>
          <p:nvPr/>
        </p:nvSpPr>
        <p:spPr>
          <a:xfrm>
            <a:off x="3749791" y="207768"/>
            <a:ext cx="51573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PlantUML</a:t>
            </a:r>
            <a:r>
              <a:rPr lang="en-US" sz="4000" dirty="0"/>
              <a:t> Eclipse Plugin</a:t>
            </a:r>
          </a:p>
        </p:txBody>
      </p:sp>
    </p:spTree>
    <p:extLst>
      <p:ext uri="{BB962C8B-B14F-4D97-AF65-F5344CB8AC3E}">
        <p14:creationId xmlns:p14="http://schemas.microsoft.com/office/powerpoint/2010/main" val="4214807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031" y="0"/>
            <a:ext cx="8991600" cy="67216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5009" y="364254"/>
            <a:ext cx="448742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Information Overload</a:t>
            </a:r>
          </a:p>
          <a:p>
            <a:endParaRPr lang="en-US" sz="3600" dirty="0"/>
          </a:p>
          <a:p>
            <a:r>
              <a:rPr lang="en-US" sz="2800" dirty="0"/>
              <a:t>As project gets larger</a:t>
            </a:r>
          </a:p>
          <a:p>
            <a:r>
              <a:rPr lang="en-US" sz="2800" dirty="0"/>
              <a:t>It becomes too hard to understand from a giant UML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You can modify it easy…</a:t>
            </a:r>
          </a:p>
          <a:p>
            <a:r>
              <a:rPr lang="en-US" sz="2800" dirty="0"/>
              <a:t>(Next Slide)</a:t>
            </a:r>
          </a:p>
        </p:txBody>
      </p:sp>
    </p:spTree>
    <p:extLst>
      <p:ext uri="{BB962C8B-B14F-4D97-AF65-F5344CB8AC3E}">
        <p14:creationId xmlns:p14="http://schemas.microsoft.com/office/powerpoint/2010/main" val="1360244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lantUML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086" y="1582003"/>
            <a:ext cx="777240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21428" r="15080"/>
          <a:stretch/>
        </p:blipFill>
        <p:spPr>
          <a:xfrm>
            <a:off x="3388425" y="0"/>
            <a:ext cx="2133600" cy="1422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5522025" y="2286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&lt;- Copy UML source and </a:t>
            </a:r>
          </a:p>
          <a:p>
            <a:r>
              <a:rPr lang="en-US" sz="2400" dirty="0"/>
              <a:t>then remove extra  -&gt;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5732" y="68997"/>
            <a:ext cx="3205032" cy="19812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D499F8-B305-81D4-46B7-33FD062149D6}"/>
              </a:ext>
            </a:extLst>
          </p:cNvPr>
          <p:cNvSpPr txBox="1"/>
          <p:nvPr/>
        </p:nvSpPr>
        <p:spPr>
          <a:xfrm>
            <a:off x="500897" y="1819086"/>
            <a:ext cx="234718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err="1"/>
              <a:t>PlantUML</a:t>
            </a:r>
            <a:r>
              <a:rPr lang="en-US" sz="4000" dirty="0"/>
              <a:t> </a:t>
            </a:r>
          </a:p>
          <a:p>
            <a:pPr algn="ctr"/>
            <a:r>
              <a:rPr lang="en-US" sz="4000" dirty="0"/>
              <a:t>Eclipse </a:t>
            </a:r>
          </a:p>
          <a:p>
            <a:pPr algn="ctr"/>
            <a:r>
              <a:rPr lang="en-US" sz="4000" dirty="0"/>
              <a:t>Plugin</a:t>
            </a:r>
          </a:p>
        </p:txBody>
      </p:sp>
    </p:spTree>
    <p:extLst>
      <p:ext uri="{BB962C8B-B14F-4D97-AF65-F5344CB8AC3E}">
        <p14:creationId xmlns:p14="http://schemas.microsoft.com/office/powerpoint/2010/main" val="3925319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291D6-8788-5EA9-36E0-8B320FAB7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SAM: Schedule, Agenda, Minutes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FCBED-1972-23F5-DE0B-6EBE3CFBE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US" dirty="0"/>
              <a:t>Driver = Schedule Job</a:t>
            </a:r>
          </a:p>
          <a:p>
            <a:r>
              <a:rPr lang="en-US" dirty="0"/>
              <a:t>Navigator = Agenda Job</a:t>
            </a:r>
          </a:p>
          <a:p>
            <a:r>
              <a:rPr lang="en-US" dirty="0"/>
              <a:t>Reviewer = Minutes Job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4CDC4F-CBA3-BCEF-12EB-E8D71B948C79}"/>
              </a:ext>
            </a:extLst>
          </p:cNvPr>
          <p:cNvSpPr txBox="1"/>
          <p:nvPr/>
        </p:nvSpPr>
        <p:spPr>
          <a:xfrm>
            <a:off x="597876" y="3563937"/>
            <a:ext cx="10755923" cy="2682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Organizational Roles - SAM roles should rotate with the DNR roles DNR/SAM (DS, NA, RM)</a:t>
            </a:r>
            <a:endParaRPr lang="en-US" sz="3600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Schedule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 Is in charge of determining when the group of 3 and 2 will meet. Should be the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Driver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Agenda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 Is in charge of defining what will be discussed/worked on and in what order during meetings/work (Should be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Navigator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Minutes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 Is in charge of recording the meeting “minutes” which provide a brief summary of key talking points for the group to refer to. (Should be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Reviewer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Here is a sample template you are welcome to use for taking notes during your meetings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b="0" i="0" u="sng" strike="noStrike" dirty="0" err="1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2"/>
              </a:rPr>
              <a:t>TeamName</a:t>
            </a:r>
            <a:r>
              <a:rPr lang="en-US" sz="20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2"/>
              </a:rPr>
              <a:t> - Meeting Template</a:t>
            </a:r>
            <a:r>
              <a:rPr lang="en-US" sz="20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</a:rPr>
              <a:t> (updated)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743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1269FA-7452-0C83-A7C8-6CEF63619222}"/>
              </a:ext>
            </a:extLst>
          </p:cNvPr>
          <p:cNvSpPr txBox="1"/>
          <p:nvPr/>
        </p:nvSpPr>
        <p:spPr>
          <a:xfrm>
            <a:off x="241160" y="0"/>
            <a:ext cx="11203914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Example: Meeting 10/24/2022 	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Time:  7:00-9:00pm		Present: Allison, Brandon, Charlie</a:t>
            </a:r>
            <a:endParaRPr lang="en-US" sz="2800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Agenda:</a:t>
            </a:r>
            <a:endParaRPr lang="en-US" sz="2800" b="1" dirty="0"/>
          </a:p>
          <a:p>
            <a:pPr marL="1257300" lvl="2" indent="-342900">
              <a:buFont typeface="+mj-lt"/>
              <a:buAutoNum type="arabicPeriod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Discuss changes to codebase (Allison will lead this part of the meeting)</a:t>
            </a:r>
          </a:p>
          <a:p>
            <a:pPr marL="1714500" lvl="3" indent="-342900" fontAlgn="base"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Refactored code to separate drawing from updating game elements</a:t>
            </a:r>
          </a:p>
          <a:p>
            <a:pPr marL="1714500" lvl="3" indent="-342900" fontAlgn="base"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need a decision about what to put into the abstract class</a:t>
            </a:r>
          </a:p>
          <a:p>
            <a:pPr marL="1257300" lvl="2" indent="-342900" fontAlgn="base"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Discuss Reviewer feedback on OODP (Charlie will lead this part of the meeting)</a:t>
            </a:r>
          </a:p>
          <a:p>
            <a:pPr marL="1714500" lvl="3" indent="-342900" fontAlgn="base"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Cohesion seems low in the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GameRunner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class</a:t>
            </a:r>
          </a:p>
          <a:p>
            <a:pPr marL="1714500" lvl="3" indent="-342900" fontAlgn="base"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 we need a separate Knight and Ostrich class?</a:t>
            </a:r>
          </a:p>
          <a:p>
            <a:pPr marL="1257300" lvl="2" indent="-342900" fontAlgn="base"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Discuss Plan for TA Meeting (Brandon will lead this part of the meeting)</a:t>
            </a:r>
          </a:p>
          <a:p>
            <a:pPr marL="1714500" lvl="3" indent="-342900" fontAlgn="base"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Brandon can talk about how screen sharing worked vs. using one machine</a:t>
            </a:r>
          </a:p>
          <a:p>
            <a:pPr marL="1714500" lvl="3" indent="-342900" fontAlgn="base"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Charlie has the UML ready for current UML</a:t>
            </a:r>
          </a:p>
          <a:p>
            <a:pPr marL="1714500" lvl="3" indent="-342900" fontAlgn="base"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Work together to design Milestone 2 UML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Minutes:</a:t>
            </a:r>
            <a:endParaRPr lang="en-US" sz="2800" b="1" dirty="0">
              <a:effectLst/>
            </a:endParaRPr>
          </a:p>
          <a:p>
            <a:pPr lvl="1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1.a Everyone agrees this was a good move and helps us out</a:t>
            </a:r>
            <a:endParaRPr lang="en-US" sz="2800" b="0" dirty="0">
              <a:effectLst/>
            </a:endParaRPr>
          </a:p>
          <a:p>
            <a:pPr lvl="1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1.b We agreed that ________ all should go in there as well as the method ____</a:t>
            </a:r>
            <a:endParaRPr lang="en-US" sz="2800" b="0" dirty="0">
              <a:effectLst/>
            </a:endParaRPr>
          </a:p>
          <a:p>
            <a:pPr lvl="1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2.a We all agreed that we should pull some functionality out and move into other classes</a:t>
            </a:r>
            <a:endParaRPr lang="en-US" sz="2800" b="0" dirty="0">
              <a:effectLst/>
            </a:endParaRPr>
          </a:p>
          <a:p>
            <a:pPr lvl="1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2.b We decided that we definitely should ______</a:t>
            </a:r>
            <a:endParaRPr lang="en-US" sz="2800" b="0" dirty="0">
              <a:effectLst/>
            </a:endParaRPr>
          </a:p>
          <a:p>
            <a:pPr lvl="1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3.a Brandon’s talking points ready and everyone said they seemed ready for the TA meeting</a:t>
            </a:r>
            <a:endParaRPr lang="en-US" sz="2800" b="0" dirty="0">
              <a:effectLst/>
            </a:endParaRPr>
          </a:p>
          <a:p>
            <a:pPr lvl="1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3.b Charlie showed us the dump of the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PlantUML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plugin but its a bit too much, Charlie agreed to work on revising it to have less of the information</a:t>
            </a:r>
            <a:endParaRPr lang="en-US" sz="2800" b="0" dirty="0">
              <a:effectLst/>
            </a:endParaRPr>
          </a:p>
          <a:p>
            <a:pPr lvl="1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3.c We got a good start on the Milestone 2 UML, but need to need again before the next TA meeting, but not until after Charlie gets a draft ready</a:t>
            </a:r>
            <a:endParaRPr 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 Actionable Steps:</a:t>
            </a:r>
            <a:endParaRPr lang="en-US" sz="2800" b="1" dirty="0">
              <a:effectLst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Driver (Allison) will send out a when2meet poll for Thursday to find a meeting time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Navigator (Brandon) will set the agenda for the next meeting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Reviewer (Charlie) will complete the M2 draft by Wednesday night</a:t>
            </a:r>
          </a:p>
        </p:txBody>
      </p:sp>
    </p:spTree>
    <p:extLst>
      <p:ext uri="{BB962C8B-B14F-4D97-AF65-F5344CB8AC3E}">
        <p14:creationId xmlns:p14="http://schemas.microsoft.com/office/powerpoint/2010/main" val="1991386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/>
              <a:t>Explanation of Normal Pair Programming (Teams of 2 or 3)</a:t>
            </a:r>
          </a:p>
          <a:p>
            <a:pPr lvl="1"/>
            <a:r>
              <a:rPr lang="en-US" b="1" strike="sngStrike" dirty="0"/>
              <a:t>Driver and Navigator</a:t>
            </a:r>
          </a:p>
          <a:p>
            <a:r>
              <a:rPr lang="en-US" strike="sngStrike" dirty="0"/>
              <a:t>Explanation of Remote Pair Programming (Teams of 2 or 3)</a:t>
            </a:r>
          </a:p>
          <a:p>
            <a:r>
              <a:rPr lang="en-US" b="1" strike="sngStrike" dirty="0"/>
              <a:t>Explanation of (Driver, Navigator) Reviewer Role (Teams of 3)</a:t>
            </a:r>
          </a:p>
          <a:p>
            <a:r>
              <a:rPr lang="en-US" b="1" strike="sngStrike" dirty="0"/>
              <a:t>Explanation of Schedule, Agenda, Minute Jobs (Teams of 3)</a:t>
            </a:r>
          </a:p>
          <a:p>
            <a:r>
              <a:rPr lang="en-US" dirty="0"/>
              <a:t>Source Control Overview</a:t>
            </a:r>
          </a:p>
          <a:p>
            <a:r>
              <a:rPr lang="en-US" dirty="0"/>
              <a:t>Project Specific Guidelines to using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653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B14C5-A5AD-4D1B-BC24-BBCD388C1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587" y="1450018"/>
            <a:ext cx="10515600" cy="2156835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If a team of developers is collaborating on a project why can't you use something like Dropbox to keep in sync?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6A74D2-89A8-40CF-BAA8-F4AE83CD2C78}"/>
              </a:ext>
            </a:extLst>
          </p:cNvPr>
          <p:cNvSpPr/>
          <p:nvPr/>
        </p:nvSpPr>
        <p:spPr>
          <a:xfrm>
            <a:off x="722587" y="414302"/>
            <a:ext cx="23899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+mj-lt"/>
                <a:cs typeface="Calibri"/>
              </a:rPr>
              <a:t>Question:</a:t>
            </a: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5364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B14C5-A5AD-4D1B-BC24-BBCD388C1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587" y="1436544"/>
            <a:ext cx="10515600" cy="2156835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If a team of developers is collaborating on a project why can't you use something like Dropbox to keep in sync?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2D41AB-4C2F-430B-8862-54CFCC9BAB7E}"/>
              </a:ext>
            </a:extLst>
          </p:cNvPr>
          <p:cNvSpPr/>
          <p:nvPr/>
        </p:nvSpPr>
        <p:spPr>
          <a:xfrm>
            <a:off x="722587" y="414302"/>
            <a:ext cx="23899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+mj-lt"/>
                <a:cs typeface="Calibri"/>
              </a:rPr>
              <a:t>Question:</a:t>
            </a:r>
            <a:endParaRPr lang="en-US" sz="4400" dirty="0">
              <a:latin typeface="+mj-l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5E70AF0-86CA-4067-A229-3EFDDFB7DA83}"/>
              </a:ext>
            </a:extLst>
          </p:cNvPr>
          <p:cNvSpPr txBox="1">
            <a:spLocks/>
          </p:cNvSpPr>
          <p:nvPr/>
        </p:nvSpPr>
        <p:spPr>
          <a:xfrm>
            <a:off x="514905" y="4451335"/>
            <a:ext cx="11319030" cy="19402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If two people are editing different files at once it is likely to break the code</a:t>
            </a:r>
          </a:p>
          <a:p>
            <a:r>
              <a:rPr lang="en-US" dirty="0">
                <a:cs typeface="Calibri"/>
              </a:rPr>
              <a:t>If two people edit the same file it is easy for one save to destroy changes made by an earlier save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F9F0D2-7077-46CB-9C77-7BFEE2ED3E2D}"/>
              </a:ext>
            </a:extLst>
          </p:cNvPr>
          <p:cNvSpPr/>
          <p:nvPr/>
        </p:nvSpPr>
        <p:spPr>
          <a:xfrm>
            <a:off x="722587" y="3461643"/>
            <a:ext cx="22268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+mj-lt"/>
                <a:cs typeface="Calibri"/>
              </a:rPr>
              <a:t>Answers:</a:t>
            </a: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0925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Explanation of Normal Pair Programming (Teams of 2 or 3)</a:t>
            </a:r>
          </a:p>
          <a:p>
            <a:pPr lvl="1"/>
            <a:r>
              <a:rPr lang="en-US" b="1" dirty="0"/>
              <a:t>Driver and Navigator</a:t>
            </a:r>
          </a:p>
          <a:p>
            <a:r>
              <a:rPr lang="en-US" dirty="0"/>
              <a:t>Explanation of Remote Pair Programming (Teams of 2 or 3)</a:t>
            </a:r>
          </a:p>
          <a:p>
            <a:r>
              <a:rPr lang="en-US" b="1" dirty="0"/>
              <a:t>Explanation of (Driver, Navigator) Reviewer Role (Teams of 3)</a:t>
            </a:r>
          </a:p>
          <a:p>
            <a:r>
              <a:rPr lang="en-US" b="1" dirty="0"/>
              <a:t>Explanation of Schedule, Agenda, Minute Jobs (Teams of 3)</a:t>
            </a:r>
          </a:p>
          <a:p>
            <a:r>
              <a:rPr lang="en-US" dirty="0"/>
              <a:t>Source Control Overview</a:t>
            </a:r>
          </a:p>
          <a:p>
            <a:r>
              <a:rPr lang="en-US" dirty="0"/>
              <a:t>Project Specific Guidelines for using GitHub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173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885B4-4BA7-42BC-958E-79F1D4959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Source control is syncing help for developers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A1E76-D6D1-4A42-B177-30B7A5ED6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Your changes are broken into "chunks" called commits that can change multiple files at one time on a local copy</a:t>
            </a:r>
          </a:p>
          <a:p>
            <a:r>
              <a:rPr lang="en-US" dirty="0">
                <a:cs typeface="Calibri"/>
              </a:rPr>
              <a:t>You only sync with the shared repository when you intend to</a:t>
            </a:r>
          </a:p>
          <a:p>
            <a:r>
              <a:rPr lang="en-US" dirty="0">
                <a:cs typeface="Calibri"/>
              </a:rPr>
              <a:t>Source controls system allows you to go back to any historical version</a:t>
            </a:r>
          </a:p>
          <a:p>
            <a:r>
              <a:rPr lang="en-US" dirty="0">
                <a:cs typeface="Calibri"/>
              </a:rPr>
              <a:t>The source control system will prevent you from accidentally destroying someone else changes by overwriting files they changed</a:t>
            </a:r>
          </a:p>
        </p:txBody>
      </p:sp>
    </p:spTree>
    <p:extLst>
      <p:ext uri="{BB962C8B-B14F-4D97-AF65-F5344CB8AC3E}">
        <p14:creationId xmlns:p14="http://schemas.microsoft.com/office/powerpoint/2010/main" val="3352771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B913BF-6C76-EC73-3B65-9AB5C0A82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32" y="0"/>
            <a:ext cx="10728603" cy="44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6ABB40-2A3C-31B5-D3F3-BA84E0F0802C}"/>
              </a:ext>
            </a:extLst>
          </p:cNvPr>
          <p:cNvSpPr txBox="1"/>
          <p:nvPr/>
        </p:nvSpPr>
        <p:spPr>
          <a:xfrm>
            <a:off x="512644" y="4924338"/>
            <a:ext cx="10728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FIRST</a:t>
            </a:r>
            <a:r>
              <a:rPr lang="en-US" dirty="0"/>
              <a:t> student should do this and </a:t>
            </a:r>
            <a:r>
              <a:rPr lang="en-US" b="1" dirty="0"/>
              <a:t>CREATE</a:t>
            </a:r>
            <a:r>
              <a:rPr lang="en-US" dirty="0"/>
              <a:t> the team with the proper name from the Team/TA Spreadsheet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SECOND/THIRD</a:t>
            </a:r>
            <a:r>
              <a:rPr lang="en-US" dirty="0"/>
              <a:t> team members should </a:t>
            </a:r>
            <a:r>
              <a:rPr lang="en-US" b="1" dirty="0"/>
              <a:t>JOIN</a:t>
            </a:r>
            <a:r>
              <a:rPr lang="en-US" dirty="0"/>
              <a:t> the team that the first student created.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this team is created, then a code repository (repo) is generated automatically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new code repo is where you will be storing your code for the final project.</a:t>
            </a:r>
          </a:p>
        </p:txBody>
      </p:sp>
    </p:spTree>
    <p:extLst>
      <p:ext uri="{BB962C8B-B14F-4D97-AF65-F5344CB8AC3E}">
        <p14:creationId xmlns:p14="http://schemas.microsoft.com/office/powerpoint/2010/main" val="2525338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370A74A-4001-5EB8-B315-10055B05B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967" y="0"/>
            <a:ext cx="9110444" cy="524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480D00-234C-9651-18AB-C5FC76354D14}"/>
              </a:ext>
            </a:extLst>
          </p:cNvPr>
          <p:cNvSpPr txBox="1"/>
          <p:nvPr/>
        </p:nvSpPr>
        <p:spPr>
          <a:xfrm>
            <a:off x="343950" y="5419288"/>
            <a:ext cx="11325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code repo you created and team members joined is located in the GitHub “Cloud”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will </a:t>
            </a:r>
            <a:r>
              <a:rPr lang="en-US" b="1" dirty="0"/>
              <a:t>CLONE</a:t>
            </a:r>
            <a:r>
              <a:rPr lang="en-US" dirty="0"/>
              <a:t> the repo locally, which means you copy the files to your laptop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will make changes and </a:t>
            </a:r>
            <a:r>
              <a:rPr lang="en-US" b="1" dirty="0"/>
              <a:t>PUSH</a:t>
            </a:r>
            <a:r>
              <a:rPr lang="en-US" dirty="0"/>
              <a:t> them back into the GitHub “Cloud” for safe keeping and to share with teammates</a:t>
            </a:r>
          </a:p>
        </p:txBody>
      </p:sp>
    </p:spTree>
    <p:extLst>
      <p:ext uri="{BB962C8B-B14F-4D97-AF65-F5344CB8AC3E}">
        <p14:creationId xmlns:p14="http://schemas.microsoft.com/office/powerpoint/2010/main" val="3516337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Content Placeholder 1"/>
          <p:cNvSpPr>
            <a:spLocks noGrp="1"/>
          </p:cNvSpPr>
          <p:nvPr>
            <p:ph idx="1"/>
          </p:nvPr>
        </p:nvSpPr>
        <p:spPr>
          <a:xfrm>
            <a:off x="1905000" y="990600"/>
            <a:ext cx="8610600" cy="50165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Version control tracks multiple versions</a:t>
            </a:r>
          </a:p>
          <a:p>
            <a:pPr lvl="1"/>
            <a:r>
              <a:rPr lang="en-US" dirty="0"/>
              <a:t>Enables old versions to be recovered</a:t>
            </a:r>
          </a:p>
          <a:p>
            <a:pPr lvl="1"/>
            <a:r>
              <a:rPr lang="en-US" dirty="0"/>
              <a:t>Allows multiple versions to exist simultaneously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Always</a:t>
            </a:r>
            <a:r>
              <a:rPr lang="en-US" dirty="0"/>
              <a:t>:</a:t>
            </a:r>
          </a:p>
          <a:p>
            <a:pPr lvl="1"/>
            <a:r>
              <a:rPr lang="en-US" b="1" dirty="0"/>
              <a:t>Pull BEFORE </a:t>
            </a:r>
            <a:r>
              <a:rPr lang="en-US" dirty="0"/>
              <a:t>working</a:t>
            </a:r>
          </a:p>
          <a:p>
            <a:pPr lvl="1"/>
            <a:r>
              <a:rPr lang="en-US" b="1" dirty="0"/>
              <a:t>Pull AGAIN </a:t>
            </a:r>
            <a:r>
              <a:rPr lang="en-US" dirty="0"/>
              <a:t>before committing</a:t>
            </a:r>
          </a:p>
          <a:p>
            <a:pPr lvl="1"/>
            <a:r>
              <a:rPr lang="en-US" b="1" dirty="0"/>
              <a:t>Commit + Push often </a:t>
            </a:r>
            <a:r>
              <a:rPr lang="en-US" dirty="0"/>
              <a:t>and with good messages</a:t>
            </a:r>
          </a:p>
          <a:p>
            <a:endParaRPr lang="en-US" dirty="0"/>
          </a:p>
          <a:p>
            <a:r>
              <a:rPr lang="en-US" b="1" dirty="0"/>
              <a:t>Communicate</a:t>
            </a:r>
            <a:r>
              <a:rPr lang="en-US" dirty="0"/>
              <a:t> with teammates so you don’t edit the same code simultaneously</a:t>
            </a:r>
          </a:p>
          <a:p>
            <a:pPr lvl="1"/>
            <a:r>
              <a:rPr lang="en-US" dirty="0"/>
              <a:t>Pair programming ameliorates this issue 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7159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Team Version Control</a:t>
            </a:r>
          </a:p>
        </p:txBody>
      </p:sp>
      <p:sp>
        <p:nvSpPr>
          <p:cNvPr id="5" name="Rectangle 4"/>
          <p:cNvSpPr/>
          <p:nvPr/>
        </p:nvSpPr>
        <p:spPr>
          <a:xfrm>
            <a:off x="9906000" y="6248400"/>
            <a:ext cx="609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Q2</a:t>
            </a:r>
          </a:p>
        </p:txBody>
      </p:sp>
    </p:spTree>
    <p:extLst>
      <p:ext uri="{BB962C8B-B14F-4D97-AF65-F5344CB8AC3E}">
        <p14:creationId xmlns:p14="http://schemas.microsoft.com/office/powerpoint/2010/main" val="2993407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A6BE1-264B-43B1-B218-7023B484F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Git </a:t>
            </a:r>
            <a:r>
              <a:rPr lang="en-US" i="1" dirty="0">
                <a:cs typeface="Calibri Light"/>
              </a:rPr>
              <a:t>basic</a:t>
            </a:r>
            <a:r>
              <a:rPr lang="en-US" dirty="0">
                <a:cs typeface="Calibri Light"/>
              </a:rPr>
              <a:t> workflow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B9335-CAD9-4385-92F4-621D1AA88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Before you start work, you PULL, syncing your local system with any changes other developers have made to the shared repository since you last worked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On your local copy, you add some code, make a feature, etc.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You PULL again just in case something else go updated when you were working (i.e. your partner made a change)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When you are finished, you combine (ADD) all your changes into a COMMIT and PUSH that makes changes to the shared repository</a:t>
            </a:r>
          </a:p>
          <a:p>
            <a:pPr marL="514350" indent="-514350">
              <a:buAutoNum type="arabicPeriod"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627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What if Two+ People Edit the Same Code?</a:t>
            </a:r>
          </a:p>
        </p:txBody>
      </p:sp>
      <p:sp>
        <p:nvSpPr>
          <p:cNvPr id="4" name="Rectangle 3"/>
          <p:cNvSpPr/>
          <p:nvPr/>
        </p:nvSpPr>
        <p:spPr>
          <a:xfrm>
            <a:off x="3886200" y="2758440"/>
            <a:ext cx="139293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Alice edits </a:t>
            </a:r>
            <a:r>
              <a:rPr lang="en-US" dirty="0" err="1"/>
              <a:t>sqrt</a:t>
            </a:r>
            <a:r>
              <a:rPr lang="en-US" dirty="0"/>
              <a:t> method</a:t>
            </a:r>
          </a:p>
        </p:txBody>
      </p:sp>
      <p:sp>
        <p:nvSpPr>
          <p:cNvPr id="6" name="Rectangle 5"/>
          <p:cNvSpPr/>
          <p:nvPr/>
        </p:nvSpPr>
        <p:spPr>
          <a:xfrm>
            <a:off x="5279136" y="1295400"/>
            <a:ext cx="1219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Math.java</a:t>
            </a:r>
          </a:p>
        </p:txBody>
      </p:sp>
      <p:sp>
        <p:nvSpPr>
          <p:cNvPr id="7" name="Rectangle 6"/>
          <p:cNvSpPr/>
          <p:nvPr/>
        </p:nvSpPr>
        <p:spPr>
          <a:xfrm>
            <a:off x="6498336" y="2819400"/>
            <a:ext cx="139293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Bob edits </a:t>
            </a:r>
            <a:r>
              <a:rPr lang="en-US" dirty="0" err="1"/>
              <a:t>sqrt</a:t>
            </a:r>
            <a:r>
              <a:rPr lang="en-US" dirty="0"/>
              <a:t> method</a:t>
            </a:r>
          </a:p>
        </p:txBody>
      </p:sp>
      <p:sp>
        <p:nvSpPr>
          <p:cNvPr id="8" name="Rectangle 7"/>
          <p:cNvSpPr/>
          <p:nvPr/>
        </p:nvSpPr>
        <p:spPr>
          <a:xfrm>
            <a:off x="3782568" y="4000500"/>
            <a:ext cx="1600200" cy="807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Alice commits and pushes changes</a:t>
            </a:r>
          </a:p>
        </p:txBody>
      </p:sp>
      <p:sp>
        <p:nvSpPr>
          <p:cNvPr id="9" name="Rectangle 8"/>
          <p:cNvSpPr/>
          <p:nvPr/>
        </p:nvSpPr>
        <p:spPr>
          <a:xfrm>
            <a:off x="7413342" y="3951469"/>
            <a:ext cx="1725168" cy="798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Bob attempts to commit and push changes</a:t>
            </a:r>
          </a:p>
        </p:txBody>
      </p:sp>
      <p:cxnSp>
        <p:nvCxnSpPr>
          <p:cNvPr id="11" name="Straight Arrow Connector 10"/>
          <p:cNvCxnSpPr>
            <a:stCxn id="6" idx="2"/>
            <a:endCxn id="7" idx="0"/>
          </p:cNvCxnSpPr>
          <p:nvPr/>
        </p:nvCxnSpPr>
        <p:spPr>
          <a:xfrm>
            <a:off x="5888736" y="1981200"/>
            <a:ext cx="1306068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4" idx="0"/>
          </p:cNvCxnSpPr>
          <p:nvPr/>
        </p:nvCxnSpPr>
        <p:spPr>
          <a:xfrm flipH="1">
            <a:off x="4582668" y="1981200"/>
            <a:ext cx="1306068" cy="777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  <a:endCxn id="8" idx="0"/>
          </p:cNvCxnSpPr>
          <p:nvPr/>
        </p:nvCxnSpPr>
        <p:spPr>
          <a:xfrm>
            <a:off x="4582668" y="3444240"/>
            <a:ext cx="0" cy="556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2"/>
            <a:endCxn id="9" idx="0"/>
          </p:cNvCxnSpPr>
          <p:nvPr/>
        </p:nvCxnSpPr>
        <p:spPr>
          <a:xfrm>
            <a:off x="7194804" y="3505200"/>
            <a:ext cx="1081122" cy="446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153400" y="4897166"/>
            <a:ext cx="10600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ERROR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800600" y="5585460"/>
            <a:ext cx="1600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Updated Math.java</a:t>
            </a:r>
          </a:p>
        </p:txBody>
      </p:sp>
      <p:cxnSp>
        <p:nvCxnSpPr>
          <p:cNvPr id="24" name="Straight Arrow Connector 23"/>
          <p:cNvCxnSpPr>
            <a:stCxn id="8" idx="2"/>
            <a:endCxn id="22" idx="0"/>
          </p:cNvCxnSpPr>
          <p:nvPr/>
        </p:nvCxnSpPr>
        <p:spPr>
          <a:xfrm>
            <a:off x="4582668" y="4808220"/>
            <a:ext cx="1018032" cy="777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2"/>
            <a:endCxn id="18" idx="0"/>
          </p:cNvCxnSpPr>
          <p:nvPr/>
        </p:nvCxnSpPr>
        <p:spPr>
          <a:xfrm>
            <a:off x="8275926" y="4749616"/>
            <a:ext cx="407523" cy="147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194804" y="5328195"/>
            <a:ext cx="32247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control system cannot </a:t>
            </a:r>
          </a:p>
          <a:p>
            <a:r>
              <a:rPr lang="en-US" dirty="0"/>
              <a:t>resolve multiple changes on the </a:t>
            </a:r>
          </a:p>
          <a:p>
            <a:r>
              <a:rPr lang="en-US" dirty="0"/>
              <a:t>same code, Bob should have </a:t>
            </a:r>
          </a:p>
          <a:p>
            <a:r>
              <a:rPr lang="en-US" dirty="0"/>
              <a:t>updated and resolved conflicts</a:t>
            </a:r>
          </a:p>
          <a:p>
            <a:r>
              <a:rPr lang="en-US" dirty="0"/>
              <a:t>before committing.</a:t>
            </a:r>
          </a:p>
        </p:txBody>
      </p:sp>
    </p:spTree>
    <p:extLst>
      <p:ext uri="{BB962C8B-B14F-4D97-AF65-F5344CB8AC3E}">
        <p14:creationId xmlns:p14="http://schemas.microsoft.com/office/powerpoint/2010/main" val="4265926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Version Control Simple Workflow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057400" y="1828800"/>
            <a:ext cx="1828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/>
              <a:t>git</a:t>
            </a:r>
            <a:r>
              <a:rPr lang="en-US" sz="2400" dirty="0"/>
              <a:t> clone</a:t>
            </a:r>
          </a:p>
          <a:p>
            <a:pPr algn="ctr">
              <a:defRPr/>
            </a:pPr>
            <a:r>
              <a:rPr lang="en-US" sz="2400" dirty="0"/>
              <a:t>(one time)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858000" y="3352800"/>
            <a:ext cx="1828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Edit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429000" y="3352800"/>
            <a:ext cx="1828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Pull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429000" y="5257800"/>
            <a:ext cx="1828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Commit + Push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858000" y="5257800"/>
            <a:ext cx="1828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Pull</a:t>
            </a:r>
          </a:p>
        </p:txBody>
      </p:sp>
      <p:cxnSp>
        <p:nvCxnSpPr>
          <p:cNvPr id="8" name="Straight Arrow Connector 7"/>
          <p:cNvCxnSpPr>
            <a:stCxn id="3" idx="2"/>
            <a:endCxn id="5" idx="0"/>
          </p:cNvCxnSpPr>
          <p:nvPr/>
        </p:nvCxnSpPr>
        <p:spPr>
          <a:xfrm rot="16200000" flipH="1">
            <a:off x="3352800" y="2362200"/>
            <a:ext cx="609600" cy="1371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  <a:endCxn id="4" idx="1"/>
          </p:cNvCxnSpPr>
          <p:nvPr/>
        </p:nvCxnSpPr>
        <p:spPr>
          <a:xfrm>
            <a:off x="5257800" y="3810001"/>
            <a:ext cx="16002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  <a:endCxn id="7" idx="0"/>
          </p:cNvCxnSpPr>
          <p:nvPr/>
        </p:nvCxnSpPr>
        <p:spPr>
          <a:xfrm rot="5400000">
            <a:off x="7277101" y="4762503"/>
            <a:ext cx="990600" cy="31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1"/>
            <a:endCxn id="6" idx="3"/>
          </p:cNvCxnSpPr>
          <p:nvPr/>
        </p:nvCxnSpPr>
        <p:spPr>
          <a:xfrm rot="10800000">
            <a:off x="5257800" y="5715001"/>
            <a:ext cx="16002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0"/>
            <a:endCxn id="5" idx="2"/>
          </p:cNvCxnSpPr>
          <p:nvPr/>
        </p:nvCxnSpPr>
        <p:spPr>
          <a:xfrm rot="5400000" flipH="1" flipV="1">
            <a:off x="3848101" y="4762503"/>
            <a:ext cx="990600" cy="31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086600" y="1752602"/>
            <a:ext cx="2971800" cy="138499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/>
              <a:t>Pull and </a:t>
            </a:r>
          </a:p>
          <a:p>
            <a:pPr algn="ctr">
              <a:defRPr/>
            </a:pPr>
            <a:r>
              <a:rPr lang="en-US" sz="2800" dirty="0"/>
              <a:t>Commit + Push often!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83624" y="5257800"/>
            <a:ext cx="2971800" cy="95410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/>
              <a:t>Pull  BEFORE committing!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4199" y="3255156"/>
            <a:ext cx="2971800" cy="95410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/>
              <a:t>Pull  BEFORE editing!</a:t>
            </a:r>
          </a:p>
        </p:txBody>
      </p:sp>
    </p:spTree>
    <p:extLst>
      <p:ext uri="{BB962C8B-B14F-4D97-AF65-F5344CB8AC3E}">
        <p14:creationId xmlns:p14="http://schemas.microsoft.com/office/powerpoint/2010/main" val="86764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2B0E6-1BD8-466D-9241-BA489FFC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Git </a:t>
            </a:r>
            <a:r>
              <a:rPr lang="en-US" i="1" dirty="0">
                <a:cs typeface="Calibri Light"/>
              </a:rPr>
              <a:t>more complicated</a:t>
            </a:r>
            <a:r>
              <a:rPr lang="en-US" dirty="0">
                <a:cs typeface="Calibri Light"/>
              </a:rPr>
              <a:t> workflow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837E5-AD45-4651-9B58-E9BF9C472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171" y="1578222"/>
            <a:ext cx="11618754" cy="483136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Before you start work, you PULL, syncing your local system with any changes other developers have made to the shared repository since you last worked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On your local copy, you add some code, make a feature, etc.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You </a:t>
            </a:r>
            <a:r>
              <a:rPr lang="en-US" i="1" dirty="0">
                <a:cs typeface="Calibri"/>
              </a:rPr>
              <a:t>try</a:t>
            </a:r>
            <a:r>
              <a:rPr lang="en-US" dirty="0">
                <a:cs typeface="Calibri"/>
              </a:rPr>
              <a:t> to COMMIT and PUSH, but it fails because your code was not up to date </a:t>
            </a:r>
          </a:p>
          <a:p>
            <a:pPr lvl="1"/>
            <a:r>
              <a:rPr lang="en-US" dirty="0">
                <a:cs typeface="Calibri"/>
              </a:rPr>
              <a:t>On the PUSH, git usually gives an error reading: ''not fast forward"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So, you PULL again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On your local system, git potentially marks several of the code files to be in conflict, you fix the conflicts in your code by making more edits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You test your code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You stage the changed files (ADD)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You COMMIT and PUSH</a:t>
            </a:r>
          </a:p>
          <a:p>
            <a:pPr marL="514350" indent="-514350">
              <a:buAutoNum type="arabicPeriod"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2069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4E42-8CAD-4E9D-AF2F-61E43CA26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Fixing conflicts – what it looks like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26005-C50F-4DD6-BE44-169264692E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4457426" cy="368458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nsolas"/>
                <a:cs typeface="Calibri"/>
              </a:rPr>
              <a:t>SomeCode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alibri"/>
              </a:rPr>
              <a:t>&gt;&gt;&gt;&gt;&gt;&gt;&gt;&gt;&gt; HEAD</a:t>
            </a:r>
            <a:endParaRPr lang="en-US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>
              <a:latin typeface="Consolas"/>
              <a:cs typeface="Calibri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  <a:latin typeface="Consolas"/>
                <a:cs typeface="Calibri"/>
              </a:rPr>
              <a:t>YourCode</a:t>
            </a:r>
            <a:r>
              <a:rPr lang="en-US" dirty="0">
                <a:solidFill>
                  <a:srgbClr val="FF0000"/>
                </a:solidFill>
                <a:latin typeface="Consolas"/>
                <a:cs typeface="Calibri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alibri"/>
              </a:rPr>
              <a:t>==========</a:t>
            </a:r>
          </a:p>
          <a:p>
            <a:pPr marL="0" indent="0">
              <a:buNone/>
            </a:pPr>
            <a:endParaRPr lang="en-US" dirty="0">
              <a:latin typeface="Consolas"/>
              <a:cs typeface="Calibri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  <a:latin typeface="Consolas"/>
                <a:cs typeface="Calibri"/>
              </a:rPr>
              <a:t>TheirCode</a:t>
            </a:r>
            <a:r>
              <a:rPr lang="en-US" dirty="0">
                <a:solidFill>
                  <a:srgbClr val="FF0000"/>
                </a:solidFill>
                <a:latin typeface="Consolas"/>
                <a:cs typeface="Calibri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alibri"/>
              </a:rPr>
              <a:t>&lt;&lt;&lt;&lt;&lt;&lt;&lt;&lt;&lt;&lt;</a:t>
            </a:r>
          </a:p>
          <a:p>
            <a:pPr marL="0" indent="0">
              <a:buNone/>
            </a:pPr>
            <a:r>
              <a:rPr lang="en-US" dirty="0" err="1">
                <a:latin typeface="Consolas"/>
                <a:cs typeface="Calibri"/>
              </a:rPr>
              <a:t>MoreCode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F8A251-B812-41E5-9358-06C7F40702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422301" y="2505075"/>
            <a:ext cx="5933087" cy="3684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 dirty="0">
                <a:cs typeface="Calibri"/>
              </a:rPr>
              <a:t>You will see eclipse errors – do not get weirded out</a:t>
            </a:r>
          </a:p>
          <a:p>
            <a:pPr marL="457200" indent="-457200"/>
            <a:r>
              <a:rPr lang="en-US" dirty="0">
                <a:cs typeface="Calibri"/>
              </a:rPr>
              <a:t>Realize that you are merging two </a:t>
            </a:r>
            <a:r>
              <a:rPr lang="en-US" dirty="0">
                <a:solidFill>
                  <a:srgbClr val="FF0000"/>
                </a:solidFill>
                <a:cs typeface="Calibri"/>
              </a:rPr>
              <a:t>branches</a:t>
            </a:r>
            <a:r>
              <a:rPr lang="en-US" dirty="0">
                <a:cs typeface="Calibri"/>
              </a:rPr>
              <a:t> of the code</a:t>
            </a:r>
          </a:p>
          <a:p>
            <a:pPr marL="457200" indent="-457200"/>
            <a:r>
              <a:rPr lang="en-US" dirty="0">
                <a:cs typeface="Calibri"/>
              </a:rPr>
              <a:t>Edit the code to fix the problems</a:t>
            </a:r>
          </a:p>
          <a:p>
            <a:pPr marL="457200" indent="-457200"/>
            <a:r>
              <a:rPr lang="en-US" dirty="0">
                <a:cs typeface="Calibri"/>
              </a:rPr>
              <a:t>Do not forget to test</a:t>
            </a:r>
          </a:p>
          <a:p>
            <a:pPr marL="457200" indent="-457200"/>
            <a:endParaRPr lang="en-US" dirty="0"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03A631-FE84-40AC-8C51-A94A2A2705E7}"/>
              </a:ext>
            </a:extLst>
          </p:cNvPr>
          <p:cNvSpPr/>
          <p:nvPr/>
        </p:nvSpPr>
        <p:spPr>
          <a:xfrm>
            <a:off x="714703" y="2165131"/>
            <a:ext cx="3993931" cy="415158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939691-277B-4B5C-9345-4A14D6D50482}"/>
              </a:ext>
            </a:extLst>
          </p:cNvPr>
          <p:cNvSpPr/>
          <p:nvPr/>
        </p:nvSpPr>
        <p:spPr>
          <a:xfrm>
            <a:off x="2065401" y="1835456"/>
            <a:ext cx="1469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cs typeface="Calibri Light"/>
              </a:rPr>
              <a:t>SomeFile.java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C2CE367-D089-4DF2-8EB6-4F3A54D07AF9}"/>
              </a:ext>
            </a:extLst>
          </p:cNvPr>
          <p:cNvCxnSpPr>
            <a:cxnSpLocks/>
          </p:cNvCxnSpPr>
          <p:nvPr/>
        </p:nvCxnSpPr>
        <p:spPr>
          <a:xfrm flipH="1">
            <a:off x="3163614" y="3657600"/>
            <a:ext cx="2690651" cy="133481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C0513E-716A-402C-B79E-27DC174CEA3F}"/>
              </a:ext>
            </a:extLst>
          </p:cNvPr>
          <p:cNvCxnSpPr>
            <a:cxnSpLocks/>
          </p:cNvCxnSpPr>
          <p:nvPr/>
        </p:nvCxnSpPr>
        <p:spPr>
          <a:xfrm flipH="1">
            <a:off x="3068502" y="3657600"/>
            <a:ext cx="2785763" cy="18918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33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749E6-6E01-4D3B-A111-E4E77DE16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To Reduce the Occurrence of Conflicts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07C55-FA2D-4492-8512-07DA95D10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Always PULL before you begin coding</a:t>
            </a:r>
          </a:p>
          <a:p>
            <a:r>
              <a:rPr lang="en-US" dirty="0">
                <a:cs typeface="Calibri"/>
              </a:rPr>
              <a:t>Quickly COMMIT/PUSH after you finish</a:t>
            </a:r>
          </a:p>
          <a:p>
            <a:r>
              <a:rPr lang="en-US" dirty="0">
                <a:cs typeface="Calibri"/>
              </a:rPr>
              <a:t>Pair program so each member of the team is not  modifying the same code in two DIFFERENT local copies at the same time</a:t>
            </a:r>
          </a:p>
          <a:p>
            <a:r>
              <a:rPr lang="en-US" dirty="0">
                <a:hlinkClick r:id="rId2"/>
              </a:rPr>
              <a:t>https://www.codetogether.com/</a:t>
            </a:r>
            <a:r>
              <a:rPr lang="en-US" dirty="0"/>
              <a:t> Eclipse plugin allows you to both edit, but it is only linked to ONE local set of files.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6005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Content Placeholder 2"/>
          <p:cNvSpPr>
            <a:spLocks noGrp="1"/>
          </p:cNvSpPr>
          <p:nvPr>
            <p:ph sz="quarter" idx="1"/>
          </p:nvPr>
        </p:nvSpPr>
        <p:spPr>
          <a:xfrm>
            <a:off x="838200" y="1030618"/>
            <a:ext cx="9144000" cy="4525962"/>
          </a:xfrm>
        </p:spPr>
        <p:txBody>
          <a:bodyPr>
            <a:normAutofit/>
          </a:bodyPr>
          <a:lstStyle/>
          <a:p>
            <a:r>
              <a:rPr lang="en-US" dirty="0"/>
              <a:t>Working in pairs on a single computer</a:t>
            </a:r>
          </a:p>
          <a:p>
            <a:pPr lvl="1"/>
            <a:r>
              <a:rPr lang="en-US" dirty="0"/>
              <a:t>The </a:t>
            </a:r>
            <a:r>
              <a:rPr lang="en-US" i="1" dirty="0">
                <a:solidFill>
                  <a:schemeClr val="accent6"/>
                </a:solidFill>
              </a:rPr>
              <a:t>driver</a:t>
            </a:r>
            <a:r>
              <a:rPr lang="en-US" dirty="0"/>
              <a:t>, uses the keyboard, talks/thinks out-loud</a:t>
            </a:r>
          </a:p>
          <a:p>
            <a:pPr lvl="1"/>
            <a:r>
              <a:rPr lang="en-US" dirty="0"/>
              <a:t>The </a:t>
            </a:r>
            <a:r>
              <a:rPr lang="en-US" i="1" dirty="0">
                <a:solidFill>
                  <a:srgbClr val="F79646"/>
                </a:solidFill>
              </a:rPr>
              <a:t>navigator</a:t>
            </a:r>
            <a:r>
              <a:rPr lang="en-US" dirty="0"/>
              <a:t>, watches, thinks, comments, and takes notes</a:t>
            </a:r>
          </a:p>
          <a:p>
            <a:pPr lvl="1"/>
            <a:r>
              <a:rPr lang="en-US" b="1" u="sng" dirty="0"/>
              <a:t>Person who really understands should start by navigating </a:t>
            </a:r>
          </a:p>
          <a:p>
            <a:r>
              <a:rPr lang="en-US" dirty="0"/>
              <a:t>Enable the pair to produce higher quality code than that produced by the sum of their individual efforts</a:t>
            </a:r>
          </a:p>
          <a:p>
            <a:pPr lvl="1"/>
            <a:r>
              <a:rPr lang="en-US" dirty="0"/>
              <a:t>Reduces number of errors</a:t>
            </a:r>
          </a:p>
          <a:p>
            <a:pPr lvl="1"/>
            <a:r>
              <a:rPr lang="en-US" dirty="0"/>
              <a:t>Saves time in the long run</a:t>
            </a:r>
          </a:p>
        </p:txBody>
      </p:sp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838200" y="62518"/>
            <a:ext cx="10515600" cy="1325563"/>
          </a:xfrm>
        </p:spPr>
        <p:txBody>
          <a:bodyPr/>
          <a:lstStyle/>
          <a:p>
            <a:r>
              <a:rPr lang="en-US" dirty="0"/>
              <a:t>Pair Programming (Normally)</a:t>
            </a:r>
          </a:p>
        </p:txBody>
      </p:sp>
      <p:pic>
        <p:nvPicPr>
          <p:cNvPr id="5" name="Picture 2" descr="http://don-jai.com/wp-content/uploads/2009/05/pair_programming2.JP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3" t="10517" r="7065" b="11483"/>
          <a:stretch/>
        </p:blipFill>
        <p:spPr bwMode="auto">
          <a:xfrm>
            <a:off x="4995760" y="3569888"/>
            <a:ext cx="4744529" cy="31055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75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749E6-6E01-4D3B-A111-E4E77DE16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106"/>
            <a:ext cx="10515600" cy="1325563"/>
          </a:xfrm>
        </p:spPr>
        <p:txBody>
          <a:bodyPr/>
          <a:lstStyle/>
          <a:p>
            <a:r>
              <a:rPr lang="en-US" dirty="0" err="1">
                <a:cs typeface="Calibri Light"/>
                <a:hlinkClick r:id="rId2"/>
              </a:rPr>
              <a:t>Git</a:t>
            </a:r>
            <a:r>
              <a:rPr lang="en-US" dirty="0">
                <a:cs typeface="Calibri Light"/>
                <a:hlinkClick r:id="rId2"/>
              </a:rPr>
              <a:t> Problem Resolution Guide</a:t>
            </a:r>
            <a:endParaRPr lang="en-US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07C55-FA2D-4492-8512-07DA95D10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90" y="1422669"/>
            <a:ext cx="12099009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How to update to latest version of code </a:t>
            </a:r>
            <a:r>
              <a:rPr lang="en-US" b="1" u="sng" dirty="0"/>
              <a:t>when you don’t care about your local changes</a:t>
            </a:r>
            <a:r>
              <a:rPr lang="en-US" dirty="0"/>
              <a:t> (i.e. Team-&gt;Pull gives a “</a:t>
            </a:r>
            <a:r>
              <a:rPr lang="en-US" dirty="0">
                <a:cs typeface="Calibri"/>
              </a:rPr>
              <a:t>'not fast forward“ error)</a:t>
            </a:r>
            <a:endParaRPr lang="en-US" dirty="0"/>
          </a:p>
          <a:p>
            <a:pPr marL="914400" lvl="1" indent="-457200" fontAlgn="base">
              <a:buFont typeface="+mj-lt"/>
              <a:buAutoNum type="alphaLcPeriod"/>
            </a:pPr>
            <a:r>
              <a:rPr lang="en-US" dirty="0"/>
              <a:t>Replace With-&gt; HEAD and then Pull (removes all local changes)</a:t>
            </a:r>
          </a:p>
          <a:p>
            <a:pPr marL="914400" lvl="1" indent="-457200" fontAlgn="base">
              <a:buFont typeface="+mj-lt"/>
              <a:buAutoNum type="alphaLcPeriod"/>
            </a:pPr>
            <a:r>
              <a:rPr lang="en-US" dirty="0"/>
              <a:t>Still unable to Pull?</a:t>
            </a:r>
          </a:p>
          <a:p>
            <a:pPr marL="1371600" lvl="2" indent="-457200" fontAlgn="base">
              <a:buFont typeface="+mj-lt"/>
              <a:buAutoNum type="alphaLcPeriod"/>
            </a:pPr>
            <a:r>
              <a:rPr lang="en-US" dirty="0"/>
              <a:t>Simply delete project and re-clone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Want to revert to an earlier commit? Simplest way:</a:t>
            </a:r>
          </a:p>
          <a:p>
            <a:pPr marL="914400" lvl="1" indent="-457200" fontAlgn="base">
              <a:buFont typeface="+mj-lt"/>
              <a:buAutoNum type="alphaLcPeriod"/>
            </a:pPr>
            <a:r>
              <a:rPr lang="en-US" dirty="0"/>
              <a:t>clone the repo again as a </a:t>
            </a:r>
            <a:r>
              <a:rPr lang="en-US" u="sng" dirty="0"/>
              <a:t>new project</a:t>
            </a:r>
            <a:r>
              <a:rPr lang="en-US" dirty="0"/>
              <a:t> (use a different name for new project)</a:t>
            </a:r>
          </a:p>
          <a:p>
            <a:pPr marL="914400" lvl="1" indent="-457200" fontAlgn="base">
              <a:buFont typeface="+mj-lt"/>
              <a:buAutoNum type="alphaLcPeriod"/>
            </a:pPr>
            <a:r>
              <a:rPr lang="en-US" dirty="0"/>
              <a:t>checkout the version you want (</a:t>
            </a:r>
            <a:r>
              <a:rPr lang="en-US" u="sng" dirty="0">
                <a:hlinkClick r:id="rId3"/>
              </a:rPr>
              <a:t>How to go to previous commits in eclipse and </a:t>
            </a:r>
            <a:r>
              <a:rPr lang="en-US" u="sng" dirty="0" err="1">
                <a:hlinkClick r:id="rId3"/>
              </a:rPr>
              <a:t>egit</a:t>
            </a:r>
            <a:r>
              <a:rPr lang="en-US" dirty="0"/>
              <a:t>)</a:t>
            </a:r>
          </a:p>
          <a:p>
            <a:pPr marL="914400" lvl="2" indent="0" fontAlgn="base">
              <a:buNone/>
            </a:pP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Dr. Holly's Guide on How to Checkout the Git History</a:t>
            </a:r>
            <a:endParaRPr lang="en-US" dirty="0"/>
          </a:p>
          <a:p>
            <a:pPr marL="914400" lvl="1" indent="-457200" fontAlgn="base">
              <a:buFont typeface="+mj-lt"/>
              <a:buAutoNum type="alphaLcPeriod"/>
            </a:pPr>
            <a:r>
              <a:rPr lang="en-US" dirty="0"/>
              <a:t>copy the files you want from this </a:t>
            </a:r>
            <a:r>
              <a:rPr lang="en-US" u="sng" dirty="0"/>
              <a:t>new project</a:t>
            </a:r>
            <a:r>
              <a:rPr lang="en-US" dirty="0"/>
              <a:t> into your original and then commit + push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/>
              <a:t>delete the </a:t>
            </a:r>
            <a:r>
              <a:rPr lang="en-US" u="sng" dirty="0"/>
              <a:t>new project</a:t>
            </a:r>
            <a:r>
              <a:rPr lang="en-US" dirty="0"/>
              <a:t> since you don't want to get them mixed up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9483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635976" y="-81976"/>
            <a:ext cx="10515600" cy="1325563"/>
          </a:xfrm>
        </p:spPr>
        <p:txBody>
          <a:bodyPr/>
          <a:lstStyle/>
          <a:p>
            <a:r>
              <a:rPr lang="en-US" dirty="0"/>
              <a:t>Code Together Workflow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38014" y="1227136"/>
            <a:ext cx="2786673" cy="14691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/>
              <a:t>git</a:t>
            </a:r>
            <a:r>
              <a:rPr lang="en-US" sz="2400" dirty="0"/>
              <a:t> clone</a:t>
            </a:r>
          </a:p>
          <a:p>
            <a:pPr algn="ctr">
              <a:defRPr/>
            </a:pPr>
            <a:r>
              <a:rPr lang="en-US" sz="2400" dirty="0"/>
              <a:t>(one time, both Driver and Navigator)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984998" y="5037956"/>
            <a:ext cx="4652109" cy="17379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Driver + Navigator work together to make progress and then save their files </a:t>
            </a:r>
          </a:p>
          <a:p>
            <a:pPr algn="ctr">
              <a:defRPr/>
            </a:pPr>
            <a:r>
              <a:rPr lang="en-US" sz="2400" dirty="0"/>
              <a:t>(only on Driver’s computer)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573583" y="1237236"/>
            <a:ext cx="1828800" cy="12170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Pull</a:t>
            </a:r>
          </a:p>
          <a:p>
            <a:pPr algn="ctr">
              <a:defRPr/>
            </a:pPr>
            <a:r>
              <a:rPr lang="en-US" sz="2400" dirty="0"/>
              <a:t>(Driver’s computer)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34645" y="4914622"/>
            <a:ext cx="3438768" cy="1290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Driver: Commit + Push</a:t>
            </a:r>
          </a:p>
          <a:p>
            <a:pPr algn="ctr">
              <a:defRPr/>
            </a:pPr>
            <a:r>
              <a:rPr lang="en-US" sz="2400" dirty="0"/>
              <a:t>(files are now on Driver and github.com)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603261" y="5102862"/>
            <a:ext cx="1828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Pull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124688" y="1684337"/>
            <a:ext cx="431311" cy="546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4" idx="1"/>
          </p:cNvCxnSpPr>
          <p:nvPr/>
        </p:nvCxnSpPr>
        <p:spPr>
          <a:xfrm>
            <a:off x="5384799" y="1689798"/>
            <a:ext cx="16002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8565662" y="2482696"/>
            <a:ext cx="7450" cy="53404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6432062" y="5485057"/>
            <a:ext cx="552937" cy="116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341439" y="4520358"/>
            <a:ext cx="3177" cy="3942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173415" y="5523515"/>
            <a:ext cx="429845" cy="503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6984999" y="927394"/>
            <a:ext cx="3292232" cy="15872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Driver initiates a </a:t>
            </a:r>
            <a:r>
              <a:rPr lang="en-US" sz="2400" dirty="0" err="1"/>
              <a:t>CodeTogether</a:t>
            </a:r>
            <a:r>
              <a:rPr lang="en-US" sz="2400" dirty="0"/>
              <a:t> session and shares it with Navigator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924432" y="3054559"/>
            <a:ext cx="3352799" cy="16072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Navigator connects and then watches and gives feedback via phone/conference call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8561937" y="4503912"/>
            <a:ext cx="7450" cy="53404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46869" y="6017262"/>
            <a:ext cx="1541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Pull just to be safe here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41212" y="3286873"/>
            <a:ext cx="3946771" cy="12170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Navigator: Pull</a:t>
            </a:r>
          </a:p>
          <a:p>
            <a:pPr algn="ctr">
              <a:defRPr/>
            </a:pPr>
            <a:r>
              <a:rPr lang="en-US" sz="2400" dirty="0"/>
              <a:t>(files are now on Driver, Navigator, AND github.com)</a:t>
            </a:r>
          </a:p>
        </p:txBody>
      </p:sp>
      <p:cxnSp>
        <p:nvCxnSpPr>
          <p:cNvPr id="29" name="Straight Arrow Connector 28"/>
          <p:cNvCxnSpPr>
            <a:endCxn id="5" idx="2"/>
          </p:cNvCxnSpPr>
          <p:nvPr/>
        </p:nvCxnSpPr>
        <p:spPr>
          <a:xfrm flipV="1">
            <a:off x="2450852" y="2454275"/>
            <a:ext cx="2037131" cy="83259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182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/>
          <p:cNvCxnSpPr>
            <a:endCxn id="51" idx="1"/>
          </p:cNvCxnSpPr>
          <p:nvPr/>
        </p:nvCxnSpPr>
        <p:spPr>
          <a:xfrm>
            <a:off x="3805736" y="6178967"/>
            <a:ext cx="5369558" cy="1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4" idx="3"/>
            <a:endCxn id="33" idx="1"/>
          </p:cNvCxnSpPr>
          <p:nvPr/>
        </p:nvCxnSpPr>
        <p:spPr>
          <a:xfrm>
            <a:off x="3805736" y="1407901"/>
            <a:ext cx="5369558" cy="118724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620478" y="-337698"/>
            <a:ext cx="10515600" cy="1325563"/>
          </a:xfrm>
        </p:spPr>
        <p:txBody>
          <a:bodyPr/>
          <a:lstStyle/>
          <a:p>
            <a:r>
              <a:rPr lang="en-US" dirty="0"/>
              <a:t>Remote Programming Code Edits Visualized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445890" y="900084"/>
            <a:ext cx="2786673" cy="100584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400" dirty="0"/>
              <a:t>David (Driver)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endParaRPr lang="en-US" sz="2400" dirty="0"/>
          </a:p>
        </p:txBody>
      </p:sp>
      <p:cxnSp>
        <p:nvCxnSpPr>
          <p:cNvPr id="8" name="Straight Arrow Connector 7"/>
          <p:cNvCxnSpPr>
            <a:endCxn id="32" idx="1"/>
          </p:cNvCxnSpPr>
          <p:nvPr/>
        </p:nvCxnSpPr>
        <p:spPr>
          <a:xfrm>
            <a:off x="3805736" y="1403004"/>
            <a:ext cx="1640154" cy="1192144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9175294" y="900085"/>
            <a:ext cx="2786673" cy="1005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Natalie (Navigator)</a:t>
            </a:r>
          </a:p>
          <a:p>
            <a:pPr algn="ctr">
              <a:defRPr/>
            </a:pPr>
            <a:endParaRPr lang="en-US" sz="2400" dirty="0"/>
          </a:p>
          <a:p>
            <a:pPr algn="ctr">
              <a:defRPr/>
            </a:pPr>
            <a:endParaRPr lang="en-US" sz="2400" dirty="0"/>
          </a:p>
        </p:txBody>
      </p:sp>
      <p:sp>
        <p:nvSpPr>
          <p:cNvPr id="24" name="Rounded Rectangle 23"/>
          <p:cNvSpPr/>
          <p:nvPr/>
        </p:nvSpPr>
        <p:spPr>
          <a:xfrm>
            <a:off x="1019063" y="904981"/>
            <a:ext cx="2786673" cy="100584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Github.com repo</a:t>
            </a:r>
          </a:p>
          <a:p>
            <a:pPr algn="ctr">
              <a:defRPr/>
            </a:pPr>
            <a:r>
              <a:rPr lang="en-US" sz="2400" dirty="0"/>
              <a:t>Main.java</a:t>
            </a:r>
          </a:p>
          <a:p>
            <a:pPr algn="ctr">
              <a:defRPr/>
            </a:pPr>
            <a:endParaRPr lang="en-US" sz="2400" dirty="0"/>
          </a:p>
        </p:txBody>
      </p:sp>
      <p:sp>
        <p:nvSpPr>
          <p:cNvPr id="32" name="Rounded Rectangle 31"/>
          <p:cNvSpPr/>
          <p:nvPr/>
        </p:nvSpPr>
        <p:spPr>
          <a:xfrm>
            <a:off x="5445890" y="2092228"/>
            <a:ext cx="2786673" cy="100584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400" dirty="0"/>
              <a:t>David (Driver)</a:t>
            </a:r>
          </a:p>
          <a:p>
            <a:pPr>
              <a:defRPr/>
            </a:pPr>
            <a:r>
              <a:rPr lang="en-US" sz="2400" dirty="0"/>
              <a:t>Main.java</a:t>
            </a:r>
          </a:p>
          <a:p>
            <a:pPr>
              <a:defRPr/>
            </a:pPr>
            <a:endParaRPr lang="en-US" sz="2400" dirty="0"/>
          </a:p>
        </p:txBody>
      </p:sp>
      <p:sp>
        <p:nvSpPr>
          <p:cNvPr id="33" name="Rounded Rectangle 32"/>
          <p:cNvSpPr/>
          <p:nvPr/>
        </p:nvSpPr>
        <p:spPr>
          <a:xfrm>
            <a:off x="9175294" y="2092229"/>
            <a:ext cx="2786673" cy="1005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Natalie (Navigator)</a:t>
            </a:r>
          </a:p>
          <a:p>
            <a:pPr algn="ctr">
              <a:defRPr/>
            </a:pPr>
            <a:r>
              <a:rPr lang="en-US" sz="2400" dirty="0"/>
              <a:t>Main.java</a:t>
            </a:r>
          </a:p>
          <a:p>
            <a:pPr algn="ctr">
              <a:defRPr/>
            </a:pPr>
            <a:endParaRPr lang="en-US" sz="2400" dirty="0"/>
          </a:p>
        </p:txBody>
      </p:sp>
      <p:sp>
        <p:nvSpPr>
          <p:cNvPr id="34" name="Rounded Rectangle 33"/>
          <p:cNvSpPr/>
          <p:nvPr/>
        </p:nvSpPr>
        <p:spPr>
          <a:xfrm>
            <a:off x="1019063" y="2097125"/>
            <a:ext cx="2786673" cy="100584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Github.com repo</a:t>
            </a:r>
          </a:p>
          <a:p>
            <a:pPr algn="ctr">
              <a:defRPr/>
            </a:pPr>
            <a:r>
              <a:rPr lang="en-US" sz="2400" dirty="0"/>
              <a:t>Main.java</a:t>
            </a:r>
          </a:p>
          <a:p>
            <a:pPr algn="ctr">
              <a:defRPr/>
            </a:pPr>
            <a:endParaRPr lang="en-US" sz="2400" dirty="0"/>
          </a:p>
        </p:txBody>
      </p:sp>
      <p:sp>
        <p:nvSpPr>
          <p:cNvPr id="35" name="Rounded Rectangle 34"/>
          <p:cNvSpPr/>
          <p:nvPr/>
        </p:nvSpPr>
        <p:spPr>
          <a:xfrm>
            <a:off x="5445890" y="3284372"/>
            <a:ext cx="2786673" cy="100584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400" dirty="0"/>
              <a:t>David (Driver)</a:t>
            </a:r>
          </a:p>
          <a:p>
            <a:pPr>
              <a:defRPr/>
            </a:pPr>
            <a:r>
              <a:rPr lang="en-US" sz="2400" dirty="0"/>
              <a:t>Main.java</a:t>
            </a:r>
          </a:p>
          <a:p>
            <a:pPr>
              <a:defRPr/>
            </a:pPr>
            <a:r>
              <a:rPr lang="en-US" sz="2400" dirty="0"/>
              <a:t>Level.java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9175294" y="3284373"/>
            <a:ext cx="2786673" cy="1005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Natalie (Navigator)</a:t>
            </a:r>
          </a:p>
          <a:p>
            <a:pPr algn="ctr">
              <a:defRPr/>
            </a:pPr>
            <a:r>
              <a:rPr lang="en-US" sz="2400" dirty="0"/>
              <a:t>Main.java</a:t>
            </a:r>
          </a:p>
          <a:p>
            <a:pPr algn="ctr">
              <a:defRPr/>
            </a:pPr>
            <a:endParaRPr lang="en-US" sz="2400" dirty="0"/>
          </a:p>
        </p:txBody>
      </p:sp>
      <p:sp>
        <p:nvSpPr>
          <p:cNvPr id="37" name="Rounded Rectangle 36"/>
          <p:cNvSpPr/>
          <p:nvPr/>
        </p:nvSpPr>
        <p:spPr>
          <a:xfrm>
            <a:off x="1019063" y="3289269"/>
            <a:ext cx="2786673" cy="100584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Github.com repo</a:t>
            </a:r>
          </a:p>
          <a:p>
            <a:pPr algn="ctr">
              <a:defRPr/>
            </a:pPr>
            <a:r>
              <a:rPr lang="en-US" sz="2400" dirty="0"/>
              <a:t>Main.java</a:t>
            </a:r>
          </a:p>
          <a:p>
            <a:pPr algn="ctr">
              <a:defRPr/>
            </a:pPr>
            <a:endParaRPr lang="en-US" sz="2400" dirty="0"/>
          </a:p>
        </p:txBody>
      </p:sp>
      <p:sp>
        <p:nvSpPr>
          <p:cNvPr id="38" name="Rounded Rectangle 37"/>
          <p:cNvSpPr/>
          <p:nvPr/>
        </p:nvSpPr>
        <p:spPr>
          <a:xfrm>
            <a:off x="5445890" y="4476516"/>
            <a:ext cx="2786673" cy="100584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400" dirty="0"/>
              <a:t>David (Driver)</a:t>
            </a:r>
          </a:p>
          <a:p>
            <a:pPr>
              <a:defRPr/>
            </a:pPr>
            <a:r>
              <a:rPr lang="en-US" sz="2400" dirty="0"/>
              <a:t>Main.java</a:t>
            </a:r>
          </a:p>
          <a:p>
            <a:pPr>
              <a:defRPr/>
            </a:pPr>
            <a:r>
              <a:rPr lang="en-US" sz="2400" dirty="0"/>
              <a:t>Level.java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9175294" y="4476517"/>
            <a:ext cx="2786673" cy="1005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Natalie (Navigator)</a:t>
            </a:r>
          </a:p>
          <a:p>
            <a:pPr algn="ctr">
              <a:defRPr/>
            </a:pPr>
            <a:r>
              <a:rPr lang="en-US" sz="2400" dirty="0"/>
              <a:t>Main.java</a:t>
            </a:r>
          </a:p>
          <a:p>
            <a:pPr algn="ctr">
              <a:defRPr/>
            </a:pPr>
            <a:endParaRPr lang="en-US" sz="2400" dirty="0"/>
          </a:p>
        </p:txBody>
      </p:sp>
      <p:sp>
        <p:nvSpPr>
          <p:cNvPr id="40" name="Rounded Rectangle 39"/>
          <p:cNvSpPr/>
          <p:nvPr/>
        </p:nvSpPr>
        <p:spPr>
          <a:xfrm>
            <a:off x="1019063" y="4481413"/>
            <a:ext cx="2786673" cy="100584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Github.com repo</a:t>
            </a:r>
          </a:p>
          <a:p>
            <a:pPr algn="ctr">
              <a:defRPr/>
            </a:pPr>
            <a:r>
              <a:rPr lang="en-US" sz="2400" dirty="0"/>
              <a:t>Main.java</a:t>
            </a:r>
          </a:p>
          <a:p>
            <a:pPr algn="ctr">
              <a:defRPr/>
            </a:pPr>
            <a:r>
              <a:rPr lang="en-US" sz="2400" dirty="0"/>
              <a:t>Level.java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94421" y="1077563"/>
            <a:ext cx="909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Clone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27566" y="2543383"/>
            <a:ext cx="678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Edit</a:t>
            </a:r>
          </a:p>
        </p:txBody>
      </p:sp>
      <p:cxnSp>
        <p:nvCxnSpPr>
          <p:cNvPr id="43" name="Straight Arrow Connector 42"/>
          <p:cNvCxnSpPr>
            <a:endCxn id="40" idx="3"/>
          </p:cNvCxnSpPr>
          <p:nvPr/>
        </p:nvCxnSpPr>
        <p:spPr>
          <a:xfrm flipH="1">
            <a:off x="3805736" y="4138047"/>
            <a:ext cx="1640155" cy="846286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6919994" y="2885111"/>
            <a:ext cx="615145" cy="1248039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833298" y="3787292"/>
            <a:ext cx="1418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Commit +</a:t>
            </a:r>
          </a:p>
          <a:p>
            <a:r>
              <a:rPr lang="en-US" sz="2400" b="1" dirty="0"/>
              <a:t>Push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5445890" y="5676047"/>
            <a:ext cx="2786673" cy="100584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400" dirty="0"/>
              <a:t>David (Driver)</a:t>
            </a:r>
          </a:p>
          <a:p>
            <a:pPr>
              <a:defRPr/>
            </a:pPr>
            <a:r>
              <a:rPr lang="en-US" sz="2400" dirty="0"/>
              <a:t>Main.java</a:t>
            </a:r>
          </a:p>
          <a:p>
            <a:pPr>
              <a:defRPr/>
            </a:pPr>
            <a:r>
              <a:rPr lang="en-US" sz="2400" dirty="0"/>
              <a:t>Level.java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9175294" y="5676048"/>
            <a:ext cx="2786673" cy="1005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Natalie (Navigator)</a:t>
            </a:r>
          </a:p>
          <a:p>
            <a:pPr algn="ctr">
              <a:defRPr/>
            </a:pPr>
            <a:r>
              <a:rPr lang="en-US" sz="2400" dirty="0"/>
              <a:t>Main.java</a:t>
            </a:r>
          </a:p>
          <a:p>
            <a:pPr algn="ctr">
              <a:defRPr/>
            </a:pPr>
            <a:r>
              <a:rPr lang="en-US" sz="2400" dirty="0"/>
              <a:t>Level.java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019063" y="5680944"/>
            <a:ext cx="2786673" cy="100584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Github.com repo</a:t>
            </a:r>
          </a:p>
          <a:p>
            <a:pPr algn="ctr">
              <a:defRPr/>
            </a:pPr>
            <a:r>
              <a:rPr lang="en-US" sz="2400" dirty="0"/>
              <a:t>Main.java</a:t>
            </a:r>
          </a:p>
          <a:p>
            <a:pPr algn="ctr">
              <a:defRPr/>
            </a:pPr>
            <a:r>
              <a:rPr lang="en-US" sz="2400" dirty="0"/>
              <a:t>Level.java</a:t>
            </a:r>
          </a:p>
        </p:txBody>
      </p:sp>
      <p:sp>
        <p:nvSpPr>
          <p:cNvPr id="23557" name="Rectangle 23556"/>
          <p:cNvSpPr/>
          <p:nvPr/>
        </p:nvSpPr>
        <p:spPr>
          <a:xfrm>
            <a:off x="3878823" y="5759855"/>
            <a:ext cx="6639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Pull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95853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77B7A-9B2E-4879-86D4-E92889F50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2441895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Practice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00E05-11F7-49F1-A47C-38C023398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5972" y="214560"/>
            <a:ext cx="9815118" cy="12240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With your team, follow the instructions to get your repo setup</a:t>
            </a:r>
          </a:p>
          <a:p>
            <a:r>
              <a:rPr lang="en-US" dirty="0">
                <a:cs typeface="Calibri"/>
              </a:rPr>
              <a:t>You will submit your Final Project from your repo</a:t>
            </a:r>
          </a:p>
          <a:p>
            <a:endParaRPr lang="en-US" dirty="0">
              <a:cs typeface="Calibri"/>
            </a:endParaRPr>
          </a:p>
          <a:p>
            <a:pPr>
              <a:buNone/>
            </a:pPr>
            <a:endParaRPr lang="en-US" dirty="0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33CDD8-E593-512B-DD4E-EA97B2AE0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09" y="1438595"/>
            <a:ext cx="8325549" cy="33993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143DA5-C975-D74F-41CB-8696D28AA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612" y="4112634"/>
            <a:ext cx="4863007" cy="2613541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1820AD8-F788-DAA2-E602-4ABE1DB2B14B}"/>
                  </a:ext>
                </a:extLst>
              </p14:cNvPr>
              <p14:cNvContentPartPr/>
              <p14:nvPr/>
            </p14:nvContentPartPr>
            <p14:xfrm>
              <a:off x="6291264" y="2359074"/>
              <a:ext cx="5042520" cy="35071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1820AD8-F788-DAA2-E602-4ABE1DB2B14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2624" y="2350074"/>
                <a:ext cx="5060160" cy="352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4550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223E8-D433-46A4-852B-6C3752F6F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D9E2F2B-05B0-4F15-9E4A-45B87DAF8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85" y="0"/>
            <a:ext cx="10767676" cy="6844200"/>
          </a:xfrm>
        </p:spPr>
      </p:pic>
    </p:spTree>
    <p:extLst>
      <p:ext uri="{BB962C8B-B14F-4D97-AF65-F5344CB8AC3E}">
        <p14:creationId xmlns:p14="http://schemas.microsoft.com/office/powerpoint/2010/main" val="24594524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0264A-A99C-4D93-B94E-9758695F4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28" y="2482572"/>
            <a:ext cx="2615214" cy="375843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dirty="0"/>
              <a:t>Sign into</a:t>
            </a:r>
          </a:p>
          <a:p>
            <a:pPr marL="0" indent="0">
              <a:buNone/>
            </a:pPr>
            <a:r>
              <a:rPr lang="en-US" sz="3600" dirty="0"/>
              <a:t>GitHub.com</a:t>
            </a:r>
          </a:p>
          <a:p>
            <a:pPr marL="0" indent="0">
              <a:buNone/>
            </a:pPr>
            <a:r>
              <a:rPr lang="en-US" sz="3600" dirty="0"/>
              <a:t>Go to your account (upper right) and then select Settings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D894E8-ED6A-49C1-A31F-8F5C36540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618" y="0"/>
            <a:ext cx="8671122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C353811-AF6E-D3E0-C0CC-A0F32854F442}"/>
              </a:ext>
            </a:extLst>
          </p:cNvPr>
          <p:cNvGrpSpPr/>
          <p:nvPr/>
        </p:nvGrpSpPr>
        <p:grpSpPr>
          <a:xfrm>
            <a:off x="508901" y="445627"/>
            <a:ext cx="1320840" cy="1515240"/>
            <a:chOff x="508901" y="445627"/>
            <a:chExt cx="1320840" cy="151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5CFE498-C01E-C653-764E-BC731179F1E7}"/>
                    </a:ext>
                  </a:extLst>
                </p14:cNvPr>
                <p14:cNvContentPartPr/>
                <p14:nvPr/>
              </p14:nvContentPartPr>
              <p14:xfrm>
                <a:off x="1217021" y="746227"/>
                <a:ext cx="91440" cy="8546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5CFE498-C01E-C653-764E-BC731179F1E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08381" y="737587"/>
                  <a:ext cx="109080" cy="87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8641154-06C8-56E9-1582-093AC2DCA397}"/>
                    </a:ext>
                  </a:extLst>
                </p14:cNvPr>
                <p14:cNvContentPartPr/>
                <p14:nvPr/>
              </p14:nvContentPartPr>
              <p14:xfrm>
                <a:off x="508901" y="445627"/>
                <a:ext cx="1320840" cy="15152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8641154-06C8-56E9-1582-093AC2DCA39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0261" y="436627"/>
                  <a:ext cx="1338480" cy="1532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940835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7339E-6A38-4D4D-9BD7-5B097C356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21" y="0"/>
            <a:ext cx="3907958" cy="685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40636C-06E5-492E-9FFE-7B3D3A5E1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28" y="2482572"/>
            <a:ext cx="2615214" cy="3758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Scroll to the bottom of the settings page and select:</a:t>
            </a:r>
          </a:p>
          <a:p>
            <a:pPr marL="0" indent="0">
              <a:buNone/>
            </a:pPr>
            <a:r>
              <a:rPr lang="en-US" sz="3600" dirty="0"/>
              <a:t>“Developer settings”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5EBD8C-6B22-E13E-0B2F-E5E51E25779A}"/>
              </a:ext>
            </a:extLst>
          </p:cNvPr>
          <p:cNvGrpSpPr/>
          <p:nvPr/>
        </p:nvGrpSpPr>
        <p:grpSpPr>
          <a:xfrm>
            <a:off x="786821" y="455707"/>
            <a:ext cx="1731960" cy="1451160"/>
            <a:chOff x="786821" y="455707"/>
            <a:chExt cx="1731960" cy="145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D971362-FED7-4BCB-6ED4-6B5DC9C62218}"/>
                    </a:ext>
                  </a:extLst>
                </p14:cNvPr>
                <p14:cNvContentPartPr/>
                <p14:nvPr/>
              </p14:nvContentPartPr>
              <p14:xfrm>
                <a:off x="1350581" y="710587"/>
                <a:ext cx="640440" cy="7333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D971362-FED7-4BCB-6ED4-6B5DC9C6221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41941" y="701947"/>
                  <a:ext cx="658080" cy="75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2624203-91CE-336C-C452-D1E684C20F14}"/>
                    </a:ext>
                  </a:extLst>
                </p14:cNvPr>
                <p14:cNvContentPartPr/>
                <p14:nvPr/>
              </p14:nvContentPartPr>
              <p14:xfrm>
                <a:off x="786821" y="455707"/>
                <a:ext cx="1731960" cy="14511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2624203-91CE-336C-C452-D1E684C20F1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8181" y="447067"/>
                  <a:ext cx="1749600" cy="1468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36644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14D33-C215-4BF4-B2ED-3487D5501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0264A-A99C-4D93-B94E-9758695F4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013" y="5426075"/>
            <a:ext cx="10515600" cy="12493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Go to Personal access tokens and select “Generate new token” and give yourself enough time to finish the course. </a:t>
            </a:r>
            <a:r>
              <a:rPr lang="en-US" i="1" dirty="0"/>
              <a:t>(You can always generate more tokens later)</a:t>
            </a:r>
          </a:p>
          <a:p>
            <a:pPr marL="0" indent="0">
              <a:buNone/>
            </a:pPr>
            <a:r>
              <a:rPr lang="en-US" b="1" u="sng" dirty="0"/>
              <a:t>GitHub will only show you this token ONCE </a:t>
            </a:r>
            <a:r>
              <a:rPr lang="en-US" dirty="0"/>
              <a:t>so you need to save it to be able to use it.</a:t>
            </a:r>
          </a:p>
          <a:p>
            <a:pPr marL="0" indent="0">
              <a:buNone/>
            </a:pPr>
            <a:r>
              <a:rPr lang="en-US" dirty="0"/>
              <a:t>You can select the </a:t>
            </a:r>
            <a:r>
              <a:rPr lang="en-US" b="1" dirty="0">
                <a:highlight>
                  <a:srgbClr val="FFFF00"/>
                </a:highlight>
              </a:rPr>
              <a:t>“Store in Secure Store”</a:t>
            </a:r>
            <a:r>
              <a:rPr lang="en-US" dirty="0"/>
              <a:t> in Eclipse to be able to re-use it over and over again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49607-35E6-46B4-9205-E7F05D92F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73" y="0"/>
            <a:ext cx="12202373" cy="499935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FCE1CCF-A2FC-609B-9720-C8172891A2A0}"/>
              </a:ext>
            </a:extLst>
          </p:cNvPr>
          <p:cNvGrpSpPr/>
          <p:nvPr/>
        </p:nvGrpSpPr>
        <p:grpSpPr>
          <a:xfrm>
            <a:off x="4040141" y="2714347"/>
            <a:ext cx="1674720" cy="1623600"/>
            <a:chOff x="4040141" y="2714347"/>
            <a:chExt cx="1674720" cy="162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BBBEFE0-1D4C-2E8B-F78F-7D0607A8B2C7}"/>
                    </a:ext>
                  </a:extLst>
                </p14:cNvPr>
                <p14:cNvContentPartPr/>
                <p14:nvPr/>
              </p14:nvContentPartPr>
              <p14:xfrm>
                <a:off x="4724501" y="3085147"/>
                <a:ext cx="574200" cy="8262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BBBEFE0-1D4C-2E8B-F78F-7D0607A8B2C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15861" y="3076147"/>
                  <a:ext cx="591840" cy="84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E998913-F1C1-30C7-6270-077E11AB4A82}"/>
                    </a:ext>
                  </a:extLst>
                </p14:cNvPr>
                <p14:cNvContentPartPr/>
                <p14:nvPr/>
              </p14:nvContentPartPr>
              <p14:xfrm>
                <a:off x="4040141" y="2714347"/>
                <a:ext cx="1674720" cy="16236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E998913-F1C1-30C7-6270-077E11AB4A8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31141" y="2705707"/>
                  <a:ext cx="1692360" cy="1641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944835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1364B3-00A5-4751-BF5D-4962640BD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330" y="0"/>
            <a:ext cx="626967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E72153-8900-4DD1-AE11-550DA01990C1}"/>
              </a:ext>
            </a:extLst>
          </p:cNvPr>
          <p:cNvSpPr txBox="1"/>
          <p:nvPr/>
        </p:nvSpPr>
        <p:spPr>
          <a:xfrm>
            <a:off x="83917" y="5273988"/>
            <a:ext cx="60940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u="sng" dirty="0"/>
              <a:t>GitHub will only show you this token ONCE </a:t>
            </a:r>
            <a:r>
              <a:rPr lang="en-US" dirty="0"/>
              <a:t>so you need to save it to be able to use it.</a:t>
            </a:r>
          </a:p>
          <a:p>
            <a:pPr marL="0" indent="0">
              <a:buNone/>
            </a:pPr>
            <a:r>
              <a:rPr lang="en-US" dirty="0"/>
              <a:t>You can select the </a:t>
            </a:r>
            <a:r>
              <a:rPr lang="en-US" b="1" dirty="0">
                <a:highlight>
                  <a:srgbClr val="FFFF00"/>
                </a:highlight>
              </a:rPr>
              <a:t>“Store in Secure Store”</a:t>
            </a:r>
            <a:r>
              <a:rPr lang="en-US" dirty="0"/>
              <a:t> in Eclipse to be able to re-use it over and over again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DB7B69-69B2-0623-F44B-3049261441CB}"/>
              </a:ext>
            </a:extLst>
          </p:cNvPr>
          <p:cNvGrpSpPr/>
          <p:nvPr/>
        </p:nvGrpSpPr>
        <p:grpSpPr>
          <a:xfrm>
            <a:off x="1523741" y="2285227"/>
            <a:ext cx="1746720" cy="1765800"/>
            <a:chOff x="1523741" y="2285227"/>
            <a:chExt cx="1746720" cy="176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7533C23-78CD-9A92-4C38-AC7E3B7B95B4}"/>
                    </a:ext>
                  </a:extLst>
                </p14:cNvPr>
                <p14:cNvContentPartPr/>
                <p14:nvPr/>
              </p14:nvContentPartPr>
              <p14:xfrm>
                <a:off x="1952501" y="2524627"/>
                <a:ext cx="903240" cy="8488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7533C23-78CD-9A92-4C38-AC7E3B7B95B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43861" y="2515987"/>
                  <a:ext cx="920880" cy="86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4EC8C9D-F313-A5EC-F86D-6816149D2EC4}"/>
                    </a:ext>
                  </a:extLst>
                </p14:cNvPr>
                <p14:cNvContentPartPr/>
                <p14:nvPr/>
              </p14:nvContentPartPr>
              <p14:xfrm>
                <a:off x="2447141" y="2617147"/>
                <a:ext cx="195480" cy="11242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4EC8C9D-F313-A5EC-F86D-6816149D2EC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38501" y="2608147"/>
                  <a:ext cx="213120" cy="11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06C0431-302A-8CFB-E249-8EAFBB4E7C4D}"/>
                    </a:ext>
                  </a:extLst>
                </p14:cNvPr>
                <p14:cNvContentPartPr/>
                <p14:nvPr/>
              </p14:nvContentPartPr>
              <p14:xfrm>
                <a:off x="1523741" y="2285227"/>
                <a:ext cx="1746720" cy="17658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06C0431-302A-8CFB-E249-8EAFBB4E7C4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514741" y="2276227"/>
                  <a:ext cx="1764360" cy="1783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092171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AF1D26-00AC-48A6-8C24-C33A1CD54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13" y="150789"/>
            <a:ext cx="1442171" cy="3018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0C4869-B340-4DBB-9F17-79733524B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822" y="56085"/>
            <a:ext cx="1442171" cy="31020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D408DC-9E50-33D9-C562-D04C19DD4E9B}"/>
              </a:ext>
            </a:extLst>
          </p:cNvPr>
          <p:cNvSpPr txBox="1"/>
          <p:nvPr/>
        </p:nvSpPr>
        <p:spPr>
          <a:xfrm>
            <a:off x="5268286" y="240406"/>
            <a:ext cx="650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This had been shared on Piazza as well, but here it is again.</a:t>
            </a:r>
          </a:p>
        </p:txBody>
      </p:sp>
      <p:pic>
        <p:nvPicPr>
          <p:cNvPr id="3" name="Content Placeholder 5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A7B7D802-0D8E-DA66-130B-CB1AAAC169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2" y="3355596"/>
            <a:ext cx="4755127" cy="327146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36255B3-5110-5065-B9CA-9FA64D4C421B}"/>
              </a:ext>
            </a:extLst>
          </p:cNvPr>
          <p:cNvGrpSpPr/>
          <p:nvPr/>
        </p:nvGrpSpPr>
        <p:grpSpPr>
          <a:xfrm>
            <a:off x="1715131" y="2249155"/>
            <a:ext cx="738000" cy="837000"/>
            <a:chOff x="6373661" y="5602987"/>
            <a:chExt cx="738000" cy="83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8345CC4-79F1-D925-0295-25CD6C378E5B}"/>
                    </a:ext>
                  </a:extLst>
                </p14:cNvPr>
                <p14:cNvContentPartPr/>
                <p14:nvPr/>
              </p14:nvContentPartPr>
              <p14:xfrm>
                <a:off x="6718901" y="5779747"/>
                <a:ext cx="84960" cy="4273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8345CC4-79F1-D925-0295-25CD6C378E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09901" y="5771107"/>
                  <a:ext cx="10260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244A420-5269-241D-AB45-0E730A597941}"/>
                    </a:ext>
                  </a:extLst>
                </p14:cNvPr>
                <p14:cNvContentPartPr/>
                <p14:nvPr/>
              </p14:nvContentPartPr>
              <p14:xfrm>
                <a:off x="6373661" y="5602987"/>
                <a:ext cx="738000" cy="8370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244A420-5269-241D-AB45-0E730A59794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65021" y="5593987"/>
                  <a:ext cx="755640" cy="85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B59159-9EAC-CFED-76F7-AE3F91AC2CC2}"/>
              </a:ext>
            </a:extLst>
          </p:cNvPr>
          <p:cNvGrpSpPr/>
          <p:nvPr/>
        </p:nvGrpSpPr>
        <p:grpSpPr>
          <a:xfrm>
            <a:off x="3471822" y="1376875"/>
            <a:ext cx="568800" cy="605520"/>
            <a:chOff x="9031181" y="6013747"/>
            <a:chExt cx="568800" cy="60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0B4CE9A-25BA-3ED4-ED53-6C1FCC5DA844}"/>
                    </a:ext>
                  </a:extLst>
                </p14:cNvPr>
                <p14:cNvContentPartPr/>
                <p14:nvPr/>
              </p14:nvContentPartPr>
              <p14:xfrm>
                <a:off x="9252581" y="6175027"/>
                <a:ext cx="182880" cy="259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0B4CE9A-25BA-3ED4-ED53-6C1FCC5DA84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43941" y="6166027"/>
                  <a:ext cx="2005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1ADA644-94C8-E27D-9ECB-FB62C44A502F}"/>
                    </a:ext>
                  </a:extLst>
                </p14:cNvPr>
                <p14:cNvContentPartPr/>
                <p14:nvPr/>
              </p14:nvContentPartPr>
              <p14:xfrm>
                <a:off x="9031181" y="6013747"/>
                <a:ext cx="568800" cy="605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1ADA644-94C8-E27D-9ECB-FB62C44A502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22541" y="6004747"/>
                  <a:ext cx="586440" cy="6231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E5CBCDD-44AE-163E-9C3A-C7D15C2B48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54220" y="690575"/>
            <a:ext cx="6128056" cy="223909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5FC36BC-02F5-A48B-672B-15CD4CCEF3E0}"/>
              </a:ext>
            </a:extLst>
          </p:cNvPr>
          <p:cNvGrpSpPr/>
          <p:nvPr/>
        </p:nvGrpSpPr>
        <p:grpSpPr>
          <a:xfrm>
            <a:off x="9004379" y="1949275"/>
            <a:ext cx="593280" cy="599760"/>
            <a:chOff x="6647981" y="4731067"/>
            <a:chExt cx="593280" cy="59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FAADBDE-0803-D13A-6D7D-8FACEE4540CA}"/>
                    </a:ext>
                  </a:extLst>
                </p14:cNvPr>
                <p14:cNvContentPartPr/>
                <p14:nvPr/>
              </p14:nvContentPartPr>
              <p14:xfrm>
                <a:off x="6910061" y="4872547"/>
                <a:ext cx="315000" cy="356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FAADBDE-0803-D13A-6D7D-8FACEE4540C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901421" y="4863547"/>
                  <a:ext cx="33264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7F75761-BF72-7571-5DCD-E16EBE547DAA}"/>
                    </a:ext>
                  </a:extLst>
                </p14:cNvPr>
                <p14:cNvContentPartPr/>
                <p14:nvPr/>
              </p14:nvContentPartPr>
              <p14:xfrm>
                <a:off x="6647981" y="4731067"/>
                <a:ext cx="593280" cy="5997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7F75761-BF72-7571-5DCD-E16EBE547DA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639341" y="4722067"/>
                  <a:ext cx="610920" cy="6174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96DE6CC9-9F13-7FB7-B852-AE17080C707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54220" y="3012156"/>
            <a:ext cx="6323658" cy="384584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FBD363E-CA01-10C8-C40D-105C57BA307A}"/>
              </a:ext>
            </a:extLst>
          </p:cNvPr>
          <p:cNvGrpSpPr/>
          <p:nvPr/>
        </p:nvGrpSpPr>
        <p:grpSpPr>
          <a:xfrm>
            <a:off x="6307362" y="4601898"/>
            <a:ext cx="579960" cy="666360"/>
            <a:chOff x="6810701" y="4804147"/>
            <a:chExt cx="579960" cy="66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C1A2BB4-2A2B-482B-98FD-1B06F5B1EEEF}"/>
                    </a:ext>
                  </a:extLst>
                </p14:cNvPr>
                <p14:cNvContentPartPr/>
                <p14:nvPr/>
              </p14:nvContentPartPr>
              <p14:xfrm>
                <a:off x="7054421" y="4882267"/>
                <a:ext cx="314280" cy="3110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C1A2BB4-2A2B-482B-98FD-1B06F5B1EEE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045421" y="4873267"/>
                  <a:ext cx="3319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EFA59C6-41BE-AFAA-2BE5-F3DDA5D47760}"/>
                    </a:ext>
                  </a:extLst>
                </p14:cNvPr>
                <p14:cNvContentPartPr/>
                <p14:nvPr/>
              </p14:nvContentPartPr>
              <p14:xfrm>
                <a:off x="7263581" y="4940947"/>
                <a:ext cx="18000" cy="4377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EFA59C6-41BE-AFAA-2BE5-F3DDA5D4776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254581" y="4931947"/>
                  <a:ext cx="3564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0B87577-0922-A589-661B-740D2BAF75FC}"/>
                    </a:ext>
                  </a:extLst>
                </p14:cNvPr>
                <p14:cNvContentPartPr/>
                <p14:nvPr/>
              </p14:nvContentPartPr>
              <p14:xfrm>
                <a:off x="6810701" y="4804147"/>
                <a:ext cx="579960" cy="666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0B87577-0922-A589-661B-740D2BAF75F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802061" y="4795507"/>
                  <a:ext cx="597600" cy="684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79608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Content Placeholder 2"/>
          <p:cNvSpPr>
            <a:spLocks noGrp="1"/>
          </p:cNvSpPr>
          <p:nvPr>
            <p:ph sz="quarter" idx="1"/>
          </p:nvPr>
        </p:nvSpPr>
        <p:spPr>
          <a:xfrm>
            <a:off x="838199" y="925364"/>
            <a:ext cx="10937167" cy="383741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Working in pairs on two different, remote computers</a:t>
            </a:r>
          </a:p>
          <a:p>
            <a:pPr lvl="1"/>
            <a:r>
              <a:rPr lang="en-US" dirty="0"/>
              <a:t>The </a:t>
            </a:r>
            <a:r>
              <a:rPr lang="en-US" i="1" dirty="0">
                <a:solidFill>
                  <a:schemeClr val="accent6"/>
                </a:solidFill>
              </a:rPr>
              <a:t>driver</a:t>
            </a:r>
            <a:r>
              <a:rPr lang="en-US" dirty="0"/>
              <a:t>, uses the keyboard, talks/thinks out-loud</a:t>
            </a:r>
          </a:p>
          <a:p>
            <a:pPr lvl="1"/>
            <a:r>
              <a:rPr lang="en-US" dirty="0"/>
              <a:t>The </a:t>
            </a:r>
            <a:r>
              <a:rPr lang="en-US" i="1" dirty="0">
                <a:solidFill>
                  <a:srgbClr val="F79646"/>
                </a:solidFill>
              </a:rPr>
              <a:t>navigator</a:t>
            </a:r>
            <a:r>
              <a:rPr lang="en-US" dirty="0"/>
              <a:t>, </a:t>
            </a:r>
            <a:r>
              <a:rPr lang="en-US" b="1" u="sng" dirty="0"/>
              <a:t>watches, thinks, comments, and takes notes</a:t>
            </a:r>
          </a:p>
          <a:p>
            <a:pPr lvl="1"/>
            <a:r>
              <a:rPr lang="en-US" b="1" u="sng" dirty="0"/>
              <a:t>Person who really understands should start by navigating</a:t>
            </a:r>
            <a:endParaRPr lang="en-US" dirty="0">
              <a:sym typeface="Wingdings"/>
            </a:endParaRPr>
          </a:p>
          <a:p>
            <a:r>
              <a:rPr lang="en-US" sz="2400" dirty="0"/>
              <a:t>To allow the navigator to see what driver is doing, you must use some kind of tool such as </a:t>
            </a:r>
          </a:p>
          <a:p>
            <a:pPr lvl="1"/>
            <a:r>
              <a:rPr lang="en-US" sz="2000" dirty="0"/>
              <a:t>Screen sharing via MS Team (or Zoom/</a:t>
            </a:r>
            <a:r>
              <a:rPr lang="en-US" sz="2000" dirty="0" err="1"/>
              <a:t>etc</a:t>
            </a:r>
            <a:r>
              <a:rPr lang="en-US" sz="2000" dirty="0"/>
              <a:t>)</a:t>
            </a:r>
          </a:p>
          <a:p>
            <a:pPr lvl="1"/>
            <a:r>
              <a:rPr lang="en-US" sz="2000" dirty="0">
                <a:hlinkClick r:id="rId3"/>
              </a:rPr>
              <a:t>https://www.codetogether.com/</a:t>
            </a:r>
            <a:r>
              <a:rPr lang="en-US" sz="2000" dirty="0"/>
              <a:t> Eclipse plugin allows you to work together through a browser </a:t>
            </a:r>
          </a:p>
          <a:p>
            <a:r>
              <a:rPr lang="en-US" sz="2400" dirty="0"/>
              <a:t>If you have trouble sharing screens because of internet bandwidth issues or find it too clunky:</a:t>
            </a:r>
          </a:p>
          <a:p>
            <a:pPr lvl="1"/>
            <a:r>
              <a:rPr lang="en-US" sz="2000" dirty="0"/>
              <a:t>the </a:t>
            </a:r>
            <a:r>
              <a:rPr lang="en-US" sz="2000" dirty="0">
                <a:hlinkClick r:id="rId3"/>
              </a:rPr>
              <a:t>https://www.codetogether.com/</a:t>
            </a:r>
            <a:r>
              <a:rPr lang="en-US" sz="2000" dirty="0"/>
              <a:t> Eclipse plugin might be a good tool for you and your partner to use</a:t>
            </a:r>
          </a:p>
          <a:p>
            <a:pPr lvl="1"/>
            <a:r>
              <a:rPr lang="en-US" sz="2000" dirty="0"/>
              <a:t>You could do a phone call or audio only call via MS Teams</a:t>
            </a:r>
          </a:p>
          <a:p>
            <a:r>
              <a:rPr lang="en-US" sz="2400" dirty="0"/>
              <a:t>Similarly, remote pair programming enables the pair to produce higher quality code than that produced by the sum of their individual efforts</a:t>
            </a:r>
          </a:p>
          <a:p>
            <a:pPr lvl="1"/>
            <a:endParaRPr lang="en-US" b="1" u="sng" dirty="0">
              <a:sym typeface="Wingdings"/>
            </a:endParaRPr>
          </a:p>
        </p:txBody>
      </p:sp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Pair Programming (</a:t>
            </a:r>
            <a:r>
              <a:rPr lang="en-US" b="1" i="1" dirty="0"/>
              <a:t>Remotely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425" y="4725193"/>
            <a:ext cx="6610487" cy="19258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68692" y="4718966"/>
            <a:ext cx="111278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Navigator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16424" y="4718966"/>
            <a:ext cx="767374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Driver</a:t>
            </a:r>
          </a:p>
        </p:txBody>
      </p:sp>
    </p:spTree>
    <p:extLst>
      <p:ext uri="{BB962C8B-B14F-4D97-AF65-F5344CB8AC3E}">
        <p14:creationId xmlns:p14="http://schemas.microsoft.com/office/powerpoint/2010/main" val="391244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5A7FA-8145-405F-B69A-C7CA0A67B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75" y="1696776"/>
            <a:ext cx="2734321" cy="4162486"/>
          </a:xfrm>
        </p:spPr>
        <p:txBody>
          <a:bodyPr>
            <a:noAutofit/>
          </a:bodyPr>
          <a:lstStyle/>
          <a:p>
            <a:r>
              <a:rPr lang="en-US" sz="2800" dirty="0"/>
              <a:t>You have to use your </a:t>
            </a:r>
            <a:r>
              <a:rPr lang="en-US" sz="2800" b="1" u="sng" dirty="0"/>
              <a:t>Personal Access Token</a:t>
            </a:r>
            <a:r>
              <a:rPr lang="en-US" sz="2800" dirty="0"/>
              <a:t> AS your password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The username is your </a:t>
            </a:r>
            <a:r>
              <a:rPr lang="en-US" sz="2800" b="1" u="sng" dirty="0"/>
              <a:t>GITHUB username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9AB194-E596-48BD-ADC8-CA3CF7A3E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34" y="0"/>
            <a:ext cx="7944908" cy="6770117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92DC3-831D-FC1E-1D7C-28281F85364B}"/>
              </a:ext>
            </a:extLst>
          </p:cNvPr>
          <p:cNvGrpSpPr/>
          <p:nvPr/>
        </p:nvGrpSpPr>
        <p:grpSpPr>
          <a:xfrm>
            <a:off x="720581" y="396667"/>
            <a:ext cx="1695960" cy="1449720"/>
            <a:chOff x="720581" y="396667"/>
            <a:chExt cx="1695960" cy="144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23D02CE-EC97-C4AC-EC63-7F09465D6100}"/>
                    </a:ext>
                  </a:extLst>
                </p14:cNvPr>
                <p14:cNvContentPartPr/>
                <p14:nvPr/>
              </p14:nvContentPartPr>
              <p14:xfrm>
                <a:off x="1223501" y="661987"/>
                <a:ext cx="898920" cy="9925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23D02CE-EC97-C4AC-EC63-7F09465D610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14861" y="653347"/>
                  <a:ext cx="916560" cy="10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3F77076-EED8-4DFF-F2CE-B49DA9EFB633}"/>
                    </a:ext>
                  </a:extLst>
                </p14:cNvPr>
                <p14:cNvContentPartPr/>
                <p14:nvPr/>
              </p14:nvContentPartPr>
              <p14:xfrm>
                <a:off x="720581" y="396667"/>
                <a:ext cx="1695960" cy="14497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3F77076-EED8-4DFF-F2CE-B49DA9EFB63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1941" y="387667"/>
                  <a:ext cx="1713600" cy="1467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440455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67481-0FCB-63A1-BA66-58A390159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with TA as time allows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625AE-62AE-BE42-4C72-23D609672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Feedback on your UML</a:t>
            </a:r>
          </a:p>
          <a:p>
            <a:r>
              <a:rPr lang="en-US" dirty="0"/>
              <a:t>You can ask general questions </a:t>
            </a:r>
          </a:p>
          <a:p>
            <a:r>
              <a:rPr lang="en-US" dirty="0"/>
              <a:t>You can ask for advice</a:t>
            </a:r>
          </a:p>
          <a:p>
            <a:r>
              <a:rPr lang="en-US" dirty="0"/>
              <a:t>If you have not defined your DNR roles yet, do that now!</a:t>
            </a:r>
          </a:p>
        </p:txBody>
      </p:sp>
    </p:spTree>
    <p:extLst>
      <p:ext uri="{BB962C8B-B14F-4D97-AF65-F5344CB8AC3E}">
        <p14:creationId xmlns:p14="http://schemas.microsoft.com/office/powerpoint/2010/main" val="18999834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29A7C-76DB-1BD1-CD52-00EE06D0F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2" y="375173"/>
            <a:ext cx="10515600" cy="1325563"/>
          </a:xfrm>
        </p:spPr>
        <p:txBody>
          <a:bodyPr/>
          <a:lstStyle/>
          <a:p>
            <a:r>
              <a:rPr lang="en-US" dirty="0"/>
              <a:t>Next Meeting (Milestone 1) with your 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9FD3F-CBB8-53CC-2FD2-DBFF50FD5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451" y="1951662"/>
            <a:ext cx="4381082" cy="4351338"/>
          </a:xfrm>
        </p:spPr>
        <p:txBody>
          <a:bodyPr/>
          <a:lstStyle/>
          <a:p>
            <a:r>
              <a:rPr lang="en-US" dirty="0"/>
              <a:t>Agenda and Plan</a:t>
            </a:r>
          </a:p>
          <a:p>
            <a:pPr lvl="1"/>
            <a:r>
              <a:rPr lang="en-US" dirty="0"/>
              <a:t>Make sure you are ready to show the TA everything you are responsible for</a:t>
            </a:r>
          </a:p>
          <a:p>
            <a:pPr lvl="1"/>
            <a:r>
              <a:rPr lang="en-US" dirty="0"/>
              <a:t>Must have UML for current and next milestone</a:t>
            </a:r>
          </a:p>
          <a:p>
            <a:pPr lvl="1"/>
            <a:r>
              <a:rPr lang="en-US" dirty="0"/>
              <a:t>Have your code ready to run</a:t>
            </a:r>
          </a:p>
          <a:p>
            <a:pPr lvl="1"/>
            <a:r>
              <a:rPr lang="en-US" dirty="0"/>
              <a:t>Have your git commits ready to show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6B465-F53C-BF80-ECF6-68C741CCC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258" y="1825625"/>
            <a:ext cx="6973273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54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966" y="62908"/>
            <a:ext cx="10515600" cy="1325563"/>
          </a:xfrm>
        </p:spPr>
        <p:txBody>
          <a:bodyPr/>
          <a:lstStyle/>
          <a:p>
            <a:r>
              <a:rPr lang="en-US" b="1" dirty="0"/>
              <a:t>Things to </a:t>
            </a:r>
            <a:r>
              <a:rPr lang="en-US" sz="8000" b="1" dirty="0"/>
              <a:t>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759" y="1306431"/>
            <a:ext cx="11599189" cy="5303596"/>
          </a:xfrm>
        </p:spPr>
        <p:txBody>
          <a:bodyPr>
            <a:normAutofit/>
          </a:bodyPr>
          <a:lstStyle/>
          <a:p>
            <a:r>
              <a:rPr lang="en-US" dirty="0"/>
              <a:t>Meet Regularly – setup times when you will regularly work on the project</a:t>
            </a:r>
          </a:p>
          <a:p>
            <a:r>
              <a:rPr lang="en-US" dirty="0"/>
              <a:t>Talk – not a minute should go by when you are not communicating</a:t>
            </a:r>
          </a:p>
          <a:p>
            <a:r>
              <a:rPr lang="en-US" dirty="0"/>
              <a:t>Listen – each partner should be fully involved in the project</a:t>
            </a:r>
          </a:p>
          <a:p>
            <a:r>
              <a:rPr lang="en-US" dirty="0"/>
              <a:t>Rotate Roles – change roles to gain new perspectives and share the work</a:t>
            </a:r>
          </a:p>
          <a:p>
            <a:r>
              <a:rPr lang="en-US" dirty="0"/>
              <a:t>Be Patient – It’s a virtue, by explaining yourself, you help yourself learn</a:t>
            </a:r>
          </a:p>
          <a:p>
            <a:r>
              <a:rPr lang="en-US" dirty="0"/>
              <a:t>Respect – everyone has something to offer</a:t>
            </a:r>
          </a:p>
          <a:p>
            <a:r>
              <a:rPr lang="en-US" dirty="0"/>
              <a:t>Take Breaks – When you return, you may notice something you missed </a:t>
            </a:r>
          </a:p>
          <a:p>
            <a:r>
              <a:rPr lang="en-US" dirty="0"/>
              <a:t>Prepare – Do  any preliminary work ahead of time (not code)</a:t>
            </a:r>
          </a:p>
          <a:p>
            <a:r>
              <a:rPr lang="en-US" dirty="0"/>
              <a:t>Have Fun – Working with someone else can be a lot more fun!</a:t>
            </a:r>
          </a:p>
        </p:txBody>
      </p:sp>
    </p:spTree>
    <p:extLst>
      <p:ext uri="{BB962C8B-B14F-4D97-AF65-F5344CB8AC3E}">
        <p14:creationId xmlns:p14="http://schemas.microsoft.com/office/powerpoint/2010/main" val="1664760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228" y="1825625"/>
            <a:ext cx="11551711" cy="4351338"/>
          </a:xfrm>
        </p:spPr>
        <p:txBody>
          <a:bodyPr/>
          <a:lstStyle/>
          <a:p>
            <a:r>
              <a:rPr lang="en-US" dirty="0"/>
              <a:t>Don’t: Force your opinion as the only option</a:t>
            </a:r>
          </a:p>
          <a:p>
            <a:pPr lvl="1"/>
            <a:r>
              <a:rPr lang="en-US" dirty="0"/>
              <a:t>Always assume your partner(s) may have equally good ideas to contribute!</a:t>
            </a:r>
          </a:p>
          <a:p>
            <a:r>
              <a:rPr lang="en-US" dirty="0"/>
              <a:t>Don’t: Be intimidated </a:t>
            </a:r>
          </a:p>
          <a:p>
            <a:pPr lvl="1"/>
            <a:r>
              <a:rPr lang="en-US" dirty="0"/>
              <a:t>You know more than give yourself credit for!</a:t>
            </a:r>
          </a:p>
          <a:p>
            <a:r>
              <a:rPr lang="en-US" dirty="0"/>
              <a:t>Don’t: Be Quiet</a:t>
            </a:r>
          </a:p>
          <a:p>
            <a:pPr lvl="1"/>
            <a:r>
              <a:rPr lang="en-US" dirty="0"/>
              <a:t>Don’t be afraid to speak up if you don’t agree with your partner(s)!</a:t>
            </a:r>
          </a:p>
          <a:p>
            <a:r>
              <a:rPr lang="en-US" dirty="0"/>
              <a:t>Don’t: Suffer in Silence</a:t>
            </a:r>
          </a:p>
          <a:p>
            <a:pPr lvl="1"/>
            <a:r>
              <a:rPr lang="en-US" dirty="0"/>
              <a:t>If you have a problem with your partner(s), let your TA or professor know right away!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90966" y="629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Things </a:t>
            </a:r>
            <a:r>
              <a:rPr lang="en-US" sz="8000" b="1" dirty="0"/>
              <a:t>NOT</a:t>
            </a:r>
            <a:r>
              <a:rPr lang="en-US" b="1" dirty="0"/>
              <a:t> to do</a:t>
            </a: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3605881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291D6-8788-5EA9-36E0-8B320FAB7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DNR: Driver, Navigator, Reviewer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70B202-82D5-C4AD-BDD9-F9B7AE6C6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1448" y="1690688"/>
            <a:ext cx="11094364" cy="3577213"/>
          </a:xfrm>
        </p:spPr>
      </p:pic>
    </p:spTree>
    <p:extLst>
      <p:ext uri="{BB962C8B-B14F-4D97-AF65-F5344CB8AC3E}">
        <p14:creationId xmlns:p14="http://schemas.microsoft.com/office/powerpoint/2010/main" val="4118770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291D6-8788-5EA9-36E0-8B320FAB7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DNR: Driver, Navigator, </a:t>
            </a:r>
            <a:r>
              <a:rPr lang="en-US" b="1" u="sng" dirty="0">
                <a:highlight>
                  <a:srgbClr val="FFFF00"/>
                </a:highlight>
              </a:rPr>
              <a:t>Reviewer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56E78A-135C-AFDB-E3C2-2C2CC0CD7F8B}"/>
              </a:ext>
            </a:extLst>
          </p:cNvPr>
          <p:cNvSpPr txBox="1"/>
          <p:nvPr/>
        </p:nvSpPr>
        <p:spPr>
          <a:xfrm>
            <a:off x="88434" y="1968560"/>
            <a:ext cx="1139015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Reviewer - The review has a number of important responsibilities</a:t>
            </a:r>
          </a:p>
          <a:p>
            <a:pPr marL="914400" lvl="1" indent="-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Look at each piece of code and either correct or mark </a:t>
            </a:r>
            <a:r>
              <a:rPr lang="en-US" b="1" i="0" u="sng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TODOs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in the code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If its easy and obvious, just fix it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If NOT, add a TODO to complete later</a:t>
            </a:r>
          </a:p>
          <a:p>
            <a:pPr marL="1657350" lvl="3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Eclipse can provide a view of your TODOs in a project</a:t>
            </a:r>
          </a:p>
          <a:p>
            <a:pPr marL="914400" lvl="1" indent="-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Generate the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PlantUML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for the current project and next Milestone before the TA meeting</a:t>
            </a:r>
          </a:p>
          <a:p>
            <a:pPr marL="1257300" lvl="2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Use to easily generate UML: </a:t>
            </a:r>
            <a:r>
              <a:rPr lang="en-US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2"/>
              </a:rPr>
              <a:t>https://plantuml.com/eclipse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257300" lvl="2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Can copy the source code and modify as needed</a:t>
            </a:r>
          </a:p>
          <a:p>
            <a:pPr marL="800100" lvl="1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violations of the 5 OODP based on code and UML</a:t>
            </a:r>
          </a:p>
          <a:p>
            <a:pPr marL="1257300" lvl="2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Mark TODOs in code or add comments to review document 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(notes for meeting with TA)</a:t>
            </a:r>
          </a:p>
          <a:p>
            <a:pPr marL="800100" lvl="1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Provide a log of the results of the review</a:t>
            </a:r>
          </a:p>
          <a:p>
            <a:pPr marL="1257300" lvl="2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This is easily done with a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good commit record</a:t>
            </a:r>
          </a:p>
          <a:p>
            <a:pPr marL="1257300" lvl="2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Evaluation of the current UML</a:t>
            </a:r>
          </a:p>
          <a:p>
            <a:pPr marL="1257300" lvl="2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Production of the planned UML for the next milestone with notes</a:t>
            </a:r>
          </a:p>
          <a:p>
            <a:pPr marL="800100" lvl="1" indent="-342900" rtl="0" fontAlgn="base"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During the TA meeting, the reviewer will discuss their review of the code and discuss concerns they have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50893D-D1A2-5D6E-6C5E-EE0241FBC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2598" y="1"/>
            <a:ext cx="3250968" cy="257594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D288AAC-3E5E-5D60-EF76-2A3B7D5E3CB5}"/>
                  </a:ext>
                </a:extLst>
              </p14:cNvPr>
              <p14:cNvContentPartPr/>
              <p14:nvPr/>
            </p14:nvContentPartPr>
            <p14:xfrm>
              <a:off x="6993099" y="1955243"/>
              <a:ext cx="2234520" cy="13003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D288AAC-3E5E-5D60-EF76-2A3B7D5E3C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84459" y="1946603"/>
                <a:ext cx="2252160" cy="131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CBA4E303-1745-4A98-1CFF-806D259845FB}"/>
              </a:ext>
            </a:extLst>
          </p:cNvPr>
          <p:cNvGrpSpPr/>
          <p:nvPr/>
        </p:nvGrpSpPr>
        <p:grpSpPr>
          <a:xfrm>
            <a:off x="3787659" y="3834803"/>
            <a:ext cx="3429720" cy="2003400"/>
            <a:chOff x="3787659" y="3834803"/>
            <a:chExt cx="3429720" cy="200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47B7F5B-AFF6-6E8F-652A-18B417DF0886}"/>
                    </a:ext>
                  </a:extLst>
                </p14:cNvPr>
                <p14:cNvContentPartPr/>
                <p14:nvPr/>
              </p14:nvContentPartPr>
              <p14:xfrm>
                <a:off x="6179499" y="4485323"/>
                <a:ext cx="619920" cy="16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47B7F5B-AFF6-6E8F-652A-18B417DF088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70499" y="4476323"/>
                  <a:ext cx="6375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10DEF77-9B71-616E-C4C0-0843220EE737}"/>
                    </a:ext>
                  </a:extLst>
                </p14:cNvPr>
                <p14:cNvContentPartPr/>
                <p14:nvPr/>
              </p14:nvContentPartPr>
              <p14:xfrm>
                <a:off x="6801219" y="3834803"/>
                <a:ext cx="416160" cy="646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10DEF77-9B71-616E-C4C0-0843220EE73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92219" y="3826163"/>
                  <a:ext cx="43380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92A3138-3328-A057-7D8C-2A508BF27D1B}"/>
                    </a:ext>
                  </a:extLst>
                </p14:cNvPr>
                <p14:cNvContentPartPr/>
                <p14:nvPr/>
              </p14:nvContentPartPr>
              <p14:xfrm>
                <a:off x="3787659" y="5556683"/>
                <a:ext cx="312840" cy="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92A3138-3328-A057-7D8C-2A508BF27D1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79019" y="5547683"/>
                  <a:ext cx="330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A92EA5D-61DB-01C1-9773-99C7110158AF}"/>
                    </a:ext>
                  </a:extLst>
                </p14:cNvPr>
                <p14:cNvContentPartPr/>
                <p14:nvPr/>
              </p14:nvContentPartPr>
              <p14:xfrm>
                <a:off x="3958659" y="5796443"/>
                <a:ext cx="525600" cy="417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A92EA5D-61DB-01C1-9773-99C7110158A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50019" y="5787443"/>
                  <a:ext cx="5432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43857EF-8190-DB97-32C1-9271F68078FF}"/>
                    </a:ext>
                  </a:extLst>
                </p14:cNvPr>
                <p14:cNvContentPartPr/>
                <p14:nvPr/>
              </p14:nvContentPartPr>
              <p14:xfrm>
                <a:off x="4340259" y="3932363"/>
                <a:ext cx="2091600" cy="1674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43857EF-8190-DB97-32C1-9271F68078F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31619" y="3923363"/>
                  <a:ext cx="2109240" cy="1692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98630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36854-CBDD-9A13-D932-44520D847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109" y="113742"/>
            <a:ext cx="6795781" cy="1325563"/>
          </a:xfrm>
        </p:spPr>
        <p:txBody>
          <a:bodyPr/>
          <a:lstStyle/>
          <a:p>
            <a:r>
              <a:rPr lang="en-US" dirty="0"/>
              <a:t>Final Style and Design Rubric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92DCB-EF71-D384-8A85-348ADD759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36" y="2161126"/>
            <a:ext cx="9982200" cy="3676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B73BA3-76EA-1951-8415-8F87135FB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396" y="1623576"/>
            <a:ext cx="5178804" cy="508464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B348A9E-3DC3-74F7-7B1F-9929D5EFC935}"/>
                  </a:ext>
                </a:extLst>
              </p14:cNvPr>
              <p14:cNvContentPartPr/>
              <p14:nvPr/>
            </p14:nvContentPartPr>
            <p14:xfrm>
              <a:off x="4545221" y="3194587"/>
              <a:ext cx="2312640" cy="17380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B348A9E-3DC3-74F7-7B1F-9929D5EFC9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36221" y="3185587"/>
                <a:ext cx="2330280" cy="175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5899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4491</TotalTime>
  <Words>3022</Words>
  <Application>Microsoft Office PowerPoint</Application>
  <PresentationFormat>Widescreen</PresentationFormat>
  <Paragraphs>340</Paragraphs>
  <Slides>42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Consolas</vt:lpstr>
      <vt:lpstr>Times New Roman</vt:lpstr>
      <vt:lpstr>office theme</vt:lpstr>
      <vt:lpstr>CSSE220 Final Project Tools: Pair Programming and Source Control 101</vt:lpstr>
      <vt:lpstr>Agenda</vt:lpstr>
      <vt:lpstr>Pair Programming (Normally)</vt:lpstr>
      <vt:lpstr>Pair Programming (Remotely)</vt:lpstr>
      <vt:lpstr>Things to DO</vt:lpstr>
      <vt:lpstr>PowerPoint Presentation</vt:lpstr>
      <vt:lpstr>DNR: Driver, Navigator, Reviewer</vt:lpstr>
      <vt:lpstr>DNR: Driver, Navigator, Reviewer</vt:lpstr>
      <vt:lpstr>Final Style and Design Rubric</vt:lpstr>
      <vt:lpstr>CSSE220 Grading Instructions</vt:lpstr>
      <vt:lpstr>PowerPoint Presentation</vt:lpstr>
      <vt:lpstr>PowerPoint Presentation</vt:lpstr>
      <vt:lpstr>PowerPoint Presentation</vt:lpstr>
      <vt:lpstr>PowerPoint Presentation</vt:lpstr>
      <vt:lpstr>SAM: Schedule, Agenda, Minutes</vt:lpstr>
      <vt:lpstr>PowerPoint Presentation</vt:lpstr>
      <vt:lpstr>Agenda</vt:lpstr>
      <vt:lpstr>If a team of developers is collaborating on a project why can't you use something like Dropbox to keep in sync?</vt:lpstr>
      <vt:lpstr>If a team of developers is collaborating on a project why can't you use something like Dropbox to keep in sync?</vt:lpstr>
      <vt:lpstr>Source control is syncing help for developers</vt:lpstr>
      <vt:lpstr>PowerPoint Presentation</vt:lpstr>
      <vt:lpstr>PowerPoint Presentation</vt:lpstr>
      <vt:lpstr>Team Version Control</vt:lpstr>
      <vt:lpstr>Git basic workflow</vt:lpstr>
      <vt:lpstr>What if Two+ People Edit the Same Code?</vt:lpstr>
      <vt:lpstr>Team Version Control Simple Workflow</vt:lpstr>
      <vt:lpstr>Git more complicated workflow</vt:lpstr>
      <vt:lpstr>Fixing conflicts – what it looks like</vt:lpstr>
      <vt:lpstr>To Reduce the Occurrence of Conflicts</vt:lpstr>
      <vt:lpstr>Git Problem Resolution Guide</vt:lpstr>
      <vt:lpstr>Code Together Workflow</vt:lpstr>
      <vt:lpstr>Remote Programming Code Edits Visualized</vt:lpstr>
      <vt:lpstr>Practice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 have to use your Personal Access Token AS your password  The username is your GITHUB username</vt:lpstr>
      <vt:lpstr>Meeting with TA as time allows</vt:lpstr>
      <vt:lpstr>Next Meeting (Milestone 1) with your 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Yoder, Jason</dc:creator>
  <cp:lastModifiedBy>Yoder, Jason</cp:lastModifiedBy>
  <cp:revision>362</cp:revision>
  <dcterms:created xsi:type="dcterms:W3CDTF">2013-07-15T20:26:40Z</dcterms:created>
  <dcterms:modified xsi:type="dcterms:W3CDTF">2022-10-21T20:23:19Z</dcterms:modified>
</cp:coreProperties>
</file>